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Arial Narrow"/>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alNarrow-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alNarrow-italic.fntdata"/><Relationship Id="rId14" Type="http://schemas.openxmlformats.org/officeDocument/2006/relationships/font" Target="fonts/ArialNarrow-bold.fntdata"/><Relationship Id="rId16" Type="http://schemas.openxmlformats.org/officeDocument/2006/relationships/font" Target="fonts/ArialNarr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2db95c1879_2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g22db95c1879_2_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2db95c1879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g22db95c1879_0_1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2db95c1879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g22db95c1879_0_2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2db95c187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g22db95c1879_0_2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2db95c1879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g22db95c1879_0_2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2db95c1879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g22db95c1879_0_2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2db95c1879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g22db95c1879_0_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13"/>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2" name="Google Shape;52;p13"/>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3" name="Google Shape;53;p13"/>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4" name="Google Shape;54;p13"/>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55" name="Google Shape;55;p13"/>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6" name="Google Shape;56;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hyperlink" Target="https://gradadmissions.charlotte.edu/appl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jpg"/><Relationship Id="rId5"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400"/>
              <a:buNone/>
            </a:pPr>
            <a:r>
              <a:t/>
            </a:r>
            <a:endParaRPr/>
          </a:p>
        </p:txBody>
      </p:sp>
      <p:sp>
        <p:nvSpPr>
          <p:cNvPr id="64" name="Google Shape;64;p14"/>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p>
            <a:pPr indent="-165100" lvl="0" marL="342900" rtl="0" algn="l">
              <a:lnSpc>
                <a:spcPct val="90000"/>
              </a:lnSpc>
              <a:spcBef>
                <a:spcPts val="800"/>
              </a:spcBef>
              <a:spcAft>
                <a:spcPts val="0"/>
              </a:spcAft>
              <a:buClr>
                <a:schemeClr val="dk1"/>
              </a:buClr>
              <a:buSzPts val="1800"/>
              <a:buNone/>
            </a:pPr>
            <a:r>
              <a:t/>
            </a:r>
            <a:endParaRPr/>
          </a:p>
        </p:txBody>
      </p:sp>
      <p:sp>
        <p:nvSpPr>
          <p:cNvPr id="65" name="Google Shape;65;p14"/>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p>
            <a:pPr indent="-165100" lvl="0" marL="342900" rtl="0" algn="l">
              <a:lnSpc>
                <a:spcPct val="90000"/>
              </a:lnSpc>
              <a:spcBef>
                <a:spcPts val="800"/>
              </a:spcBef>
              <a:spcAft>
                <a:spcPts val="0"/>
              </a:spcAft>
              <a:buClr>
                <a:schemeClr val="dk1"/>
              </a:buClr>
              <a:buSzPts val="1400"/>
              <a:buNone/>
            </a:pPr>
            <a:r>
              <a:t/>
            </a:r>
            <a:endParaRPr/>
          </a:p>
        </p:txBody>
      </p:sp>
      <p:sp>
        <p:nvSpPr>
          <p:cNvPr id="66" name="Google Shape;66;p14"/>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p>
            <a:pPr indent="-165100" lvl="0" marL="342900" rtl="0" algn="l">
              <a:lnSpc>
                <a:spcPct val="90000"/>
              </a:lnSpc>
              <a:spcBef>
                <a:spcPts val="800"/>
              </a:spcBef>
              <a:spcAft>
                <a:spcPts val="0"/>
              </a:spcAft>
              <a:buClr>
                <a:schemeClr val="dk1"/>
              </a:buClr>
              <a:buSzPts val="1800"/>
              <a:buNone/>
            </a:pPr>
            <a:r>
              <a:t/>
            </a:r>
            <a:endParaRPr/>
          </a:p>
        </p:txBody>
      </p:sp>
      <p:sp>
        <p:nvSpPr>
          <p:cNvPr id="67" name="Google Shape;67;p14"/>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p>
            <a:pPr indent="-165100" lvl="0" marL="342900" rtl="0" algn="l">
              <a:lnSpc>
                <a:spcPct val="90000"/>
              </a:lnSpc>
              <a:spcBef>
                <a:spcPts val="800"/>
              </a:spcBef>
              <a:spcAft>
                <a:spcPts val="0"/>
              </a:spcAft>
              <a:buClr>
                <a:schemeClr val="dk1"/>
              </a:buClr>
              <a:buSzPts val="1400"/>
              <a:buNone/>
            </a:pPr>
            <a:r>
              <a:t/>
            </a:r>
            <a:endParaRPr/>
          </a:p>
        </p:txBody>
      </p:sp>
      <p:pic>
        <p:nvPicPr>
          <p:cNvPr id="68" name="Google Shape;68;p1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69" name="Google Shape;69;p14"/>
          <p:cNvSpPr/>
          <p:nvPr/>
        </p:nvSpPr>
        <p:spPr>
          <a:xfrm>
            <a:off x="866900" y="1337085"/>
            <a:ext cx="7514700" cy="5310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b="1" i="0" lang="en" sz="4900" u="none" cap="none" strike="noStrike">
                <a:solidFill>
                  <a:schemeClr val="lt1"/>
                </a:solidFill>
                <a:latin typeface="Cambria"/>
                <a:ea typeface="Cambria"/>
                <a:cs typeface="Cambria"/>
                <a:sym typeface="Cambria"/>
              </a:rPr>
              <a:t>Early Entry Programs</a:t>
            </a:r>
            <a:endParaRPr sz="3000">
              <a:latin typeface="Cambria"/>
              <a:ea typeface="Cambria"/>
              <a:cs typeface="Cambria"/>
              <a:sym typeface="Cambria"/>
            </a:endParaRPr>
          </a:p>
        </p:txBody>
      </p:sp>
      <p:sp>
        <p:nvSpPr>
          <p:cNvPr id="70" name="Google Shape;70;p14"/>
          <p:cNvSpPr/>
          <p:nvPr/>
        </p:nvSpPr>
        <p:spPr>
          <a:xfrm>
            <a:off x="2247407" y="2611919"/>
            <a:ext cx="181781" cy="253915"/>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en" sz="1200" u="none" cap="none" strike="noStrike">
                <a:solidFill>
                  <a:schemeClr val="lt1"/>
                </a:solidFill>
                <a:latin typeface="Arial"/>
                <a:ea typeface="Arial"/>
                <a:cs typeface="Arial"/>
                <a:sym typeface="Arial"/>
              </a:rPr>
              <a:t> </a:t>
            </a:r>
            <a:endParaRPr sz="1100"/>
          </a:p>
        </p:txBody>
      </p:sp>
      <p:sp>
        <p:nvSpPr>
          <p:cNvPr id="71" name="Google Shape;71;p14"/>
          <p:cNvSpPr/>
          <p:nvPr/>
        </p:nvSpPr>
        <p:spPr>
          <a:xfrm>
            <a:off x="2338297" y="2515940"/>
            <a:ext cx="4572000" cy="8772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None/>
            </a:pPr>
            <a:r>
              <a:rPr i="0" lang="en" sz="1500" u="none" cap="none" strike="noStrike">
                <a:solidFill>
                  <a:schemeClr val="lt1"/>
                </a:solidFill>
                <a:latin typeface="Arial Narrow"/>
                <a:ea typeface="Arial Narrow"/>
                <a:cs typeface="Arial Narrow"/>
                <a:sym typeface="Arial Narrow"/>
              </a:rPr>
              <a:t>Maryanne Maree-Sams</a:t>
            </a:r>
            <a:endParaRPr i="0" sz="1500" u="none" cap="none" strike="noStrike">
              <a:solidFill>
                <a:schemeClr val="lt1"/>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i="0" lang="en" sz="1500" u="none" cap="none" strike="noStrike">
                <a:solidFill>
                  <a:schemeClr val="lt1"/>
                </a:solidFill>
                <a:latin typeface="Arial Narrow"/>
                <a:ea typeface="Arial Narrow"/>
                <a:cs typeface="Arial Narrow"/>
                <a:sym typeface="Arial Narrow"/>
              </a:rPr>
              <a:t>Director of Recruitment and Post-Baccalaureate Advising</a:t>
            </a:r>
            <a:endParaRPr sz="1500">
              <a:latin typeface="Arial Narrow"/>
              <a:ea typeface="Arial Narrow"/>
              <a:cs typeface="Arial Narrow"/>
              <a:sym typeface="Arial Narrow"/>
            </a:endParaRPr>
          </a:p>
          <a:p>
            <a:pPr indent="0" lvl="0" marL="0" marR="0" rtl="0" algn="ctr">
              <a:lnSpc>
                <a:spcPct val="100000"/>
              </a:lnSpc>
              <a:spcBef>
                <a:spcPts val="0"/>
              </a:spcBef>
              <a:spcAft>
                <a:spcPts val="0"/>
              </a:spcAft>
              <a:buNone/>
            </a:pPr>
            <a:r>
              <a:t/>
            </a:r>
            <a:endParaRPr i="0" sz="1500" u="none" cap="none" strike="noStrike">
              <a:solidFill>
                <a:schemeClr val="lt1"/>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i="0" lang="en" sz="1500" u="none" cap="none" strike="noStrike">
                <a:solidFill>
                  <a:schemeClr val="lt1"/>
                </a:solidFill>
                <a:latin typeface="Arial Narrow"/>
                <a:ea typeface="Arial Narrow"/>
                <a:cs typeface="Arial Narrow"/>
                <a:sym typeface="Arial Narrow"/>
              </a:rPr>
              <a:t>Ellie Ivey</a:t>
            </a:r>
            <a:endParaRPr sz="1500">
              <a:latin typeface="Arial Narrow"/>
              <a:ea typeface="Arial Narrow"/>
              <a:cs typeface="Arial Narrow"/>
              <a:sym typeface="Arial Narrow"/>
            </a:endParaRPr>
          </a:p>
          <a:p>
            <a:pPr indent="0" lvl="0" marL="0" marR="0" rtl="0" algn="ctr">
              <a:lnSpc>
                <a:spcPct val="100000"/>
              </a:lnSpc>
              <a:spcBef>
                <a:spcPts val="0"/>
              </a:spcBef>
              <a:spcAft>
                <a:spcPts val="0"/>
              </a:spcAft>
              <a:buNone/>
            </a:pPr>
            <a:r>
              <a:rPr i="0" lang="en" sz="1500" u="none" cap="none" strike="noStrike">
                <a:solidFill>
                  <a:schemeClr val="lt1"/>
                </a:solidFill>
                <a:latin typeface="Arial Narrow"/>
                <a:ea typeface="Arial Narrow"/>
                <a:cs typeface="Arial Narrow"/>
                <a:sym typeface="Arial Narrow"/>
              </a:rPr>
              <a:t>Graduate Enrollment Coordinator</a:t>
            </a:r>
            <a:endParaRPr sz="1500">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5" name="Shape 75"/>
        <p:cNvGrpSpPr/>
        <p:nvPr/>
      </p:nvGrpSpPr>
      <p:grpSpPr>
        <a:xfrm>
          <a:off x="0" y="0"/>
          <a:ext cx="0" cy="0"/>
          <a:chOff x="0" y="0"/>
          <a:chExt cx="0" cy="0"/>
        </a:xfrm>
      </p:grpSpPr>
      <p:sp>
        <p:nvSpPr>
          <p:cNvPr id="76" name="Google Shape;76;p15"/>
          <p:cNvSpPr txBox="1"/>
          <p:nvPr>
            <p:ph idx="1" type="subTitle"/>
          </p:nvPr>
        </p:nvSpPr>
        <p:spPr>
          <a:xfrm>
            <a:off x="429238" y="229425"/>
            <a:ext cx="8714700" cy="488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700"/>
              <a:buNone/>
            </a:pPr>
            <a:r>
              <a:rPr lang="en" sz="3100">
                <a:solidFill>
                  <a:schemeClr val="dk1"/>
                </a:solidFill>
                <a:latin typeface="Cambria"/>
                <a:ea typeface="Cambria"/>
                <a:cs typeface="Cambria"/>
                <a:sym typeface="Cambria"/>
              </a:rPr>
              <a:t>Early Entry</a:t>
            </a:r>
            <a:endParaRPr sz="3200">
              <a:solidFill>
                <a:schemeClr val="dk1"/>
              </a:solidFill>
              <a:latin typeface="Cambria"/>
              <a:ea typeface="Cambria"/>
              <a:cs typeface="Cambria"/>
              <a:sym typeface="Cambria"/>
            </a:endParaRPr>
          </a:p>
        </p:txBody>
      </p:sp>
      <p:sp>
        <p:nvSpPr>
          <p:cNvPr id="77" name="Google Shape;77;p15"/>
          <p:cNvSpPr txBox="1"/>
          <p:nvPr/>
        </p:nvSpPr>
        <p:spPr>
          <a:xfrm>
            <a:off x="429238" y="1012963"/>
            <a:ext cx="8120100" cy="28065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Font typeface="Arial"/>
              <a:buNone/>
            </a:pPr>
            <a:r>
              <a:rPr b="1" lang="en" sz="1800">
                <a:solidFill>
                  <a:schemeClr val="dk1"/>
                </a:solidFill>
                <a:latin typeface="Arial Narrow"/>
                <a:ea typeface="Arial Narrow"/>
                <a:cs typeface="Arial Narrow"/>
                <a:sym typeface="Arial Narrow"/>
              </a:rPr>
              <a:t>Get a Jump Start on Your Graduate Education</a:t>
            </a:r>
            <a:endParaRPr sz="1800">
              <a:solidFill>
                <a:schemeClr val="dk1"/>
              </a:solidFill>
              <a:latin typeface="Arial Narrow"/>
              <a:ea typeface="Arial Narrow"/>
              <a:cs typeface="Arial Narrow"/>
              <a:sym typeface="Arial Narrow"/>
            </a:endParaRPr>
          </a:p>
          <a:p>
            <a:pPr indent="0" lvl="0" marL="0" rtl="0" algn="l">
              <a:spcBef>
                <a:spcPts val="0"/>
              </a:spcBef>
              <a:spcAft>
                <a:spcPts val="0"/>
              </a:spcAft>
              <a:buClr>
                <a:schemeClr val="dk1"/>
              </a:buClr>
              <a:buFont typeface="Arial"/>
              <a:buNone/>
            </a:pPr>
            <a:r>
              <a:t/>
            </a:r>
            <a:endParaRPr sz="1800">
              <a:solidFill>
                <a:schemeClr val="dk1"/>
              </a:solidFill>
              <a:latin typeface="Arial Narrow"/>
              <a:ea typeface="Arial Narrow"/>
              <a:cs typeface="Arial Narrow"/>
              <a:sym typeface="Arial Narrow"/>
            </a:endParaRPr>
          </a:p>
          <a:p>
            <a:pPr indent="0" lvl="0" marL="0" rtl="0" algn="l">
              <a:spcBef>
                <a:spcPts val="0"/>
              </a:spcBef>
              <a:spcAft>
                <a:spcPts val="0"/>
              </a:spcAft>
              <a:buClr>
                <a:schemeClr val="dk1"/>
              </a:buClr>
              <a:buFont typeface="Arial"/>
              <a:buNone/>
            </a:pPr>
            <a:r>
              <a:rPr lang="en" sz="1800">
                <a:solidFill>
                  <a:schemeClr val="dk1"/>
                </a:solidFill>
                <a:latin typeface="Arial Narrow"/>
                <a:ea typeface="Arial Narrow"/>
                <a:cs typeface="Arial Narrow"/>
                <a:sym typeface="Arial Narrow"/>
              </a:rPr>
              <a:t>In those programs offering this outstanding opportunity, undergraduate students get a head start on their graduate degree.</a:t>
            </a:r>
            <a:endParaRPr sz="1800">
              <a:solidFill>
                <a:schemeClr val="dk1"/>
              </a:solidFill>
              <a:latin typeface="Arial Narrow"/>
              <a:ea typeface="Arial Narrow"/>
              <a:cs typeface="Arial Narrow"/>
              <a:sym typeface="Arial Narrow"/>
            </a:endParaRPr>
          </a:p>
          <a:p>
            <a:pPr indent="0" lvl="0" marL="0" rtl="0" algn="l">
              <a:spcBef>
                <a:spcPts val="0"/>
              </a:spcBef>
              <a:spcAft>
                <a:spcPts val="0"/>
              </a:spcAft>
              <a:buClr>
                <a:schemeClr val="dk1"/>
              </a:buClr>
              <a:buFont typeface="Arial"/>
              <a:buNone/>
            </a:pPr>
            <a:r>
              <a:t/>
            </a:r>
            <a:endParaRPr sz="1800">
              <a:solidFill>
                <a:schemeClr val="dk1"/>
              </a:solidFill>
              <a:latin typeface="Arial Narrow"/>
              <a:ea typeface="Arial Narrow"/>
              <a:cs typeface="Arial Narrow"/>
              <a:sym typeface="Arial Narrow"/>
            </a:endParaRPr>
          </a:p>
          <a:p>
            <a:pPr indent="0" lvl="0" marL="0" rtl="0" algn="l">
              <a:spcBef>
                <a:spcPts val="0"/>
              </a:spcBef>
              <a:spcAft>
                <a:spcPts val="0"/>
              </a:spcAft>
              <a:buClr>
                <a:schemeClr val="dk1"/>
              </a:buClr>
              <a:buFont typeface="Arial"/>
              <a:buNone/>
            </a:pPr>
            <a:r>
              <a:rPr lang="en" sz="1800">
                <a:solidFill>
                  <a:schemeClr val="dk1"/>
                </a:solidFill>
                <a:latin typeface="Arial Narrow"/>
                <a:ea typeface="Arial Narrow"/>
                <a:cs typeface="Arial Narrow"/>
                <a:sym typeface="Arial Narrow"/>
              </a:rPr>
              <a:t>Exceptional undergraduate students attending UNC Charlotte can begin working toward their graduate degree before the completion of their baccalaureate degree.</a:t>
            </a:r>
            <a:endParaRPr sz="1800">
              <a:solidFill>
                <a:schemeClr val="dk1"/>
              </a:solidFill>
              <a:latin typeface="Arial Narrow"/>
              <a:ea typeface="Arial Narrow"/>
              <a:cs typeface="Arial Narrow"/>
              <a:sym typeface="Arial Narrow"/>
            </a:endParaRPr>
          </a:p>
          <a:p>
            <a:pPr indent="0" lvl="0" marL="0" rtl="0" algn="l">
              <a:spcBef>
                <a:spcPts val="500"/>
              </a:spcBef>
              <a:spcAft>
                <a:spcPts val="0"/>
              </a:spcAft>
              <a:buNone/>
            </a:pPr>
            <a:r>
              <a:t/>
            </a:r>
            <a:endParaRPr sz="2100">
              <a:solidFill>
                <a:schemeClr val="dk1"/>
              </a:solidFill>
              <a:latin typeface="Arial Narrow"/>
              <a:ea typeface="Arial Narrow"/>
              <a:cs typeface="Arial Narrow"/>
              <a:sym typeface="Arial Narrow"/>
            </a:endParaRPr>
          </a:p>
          <a:p>
            <a:pPr indent="0" lvl="0" marL="4572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1" name="Shape 81"/>
        <p:cNvGrpSpPr/>
        <p:nvPr/>
      </p:nvGrpSpPr>
      <p:grpSpPr>
        <a:xfrm>
          <a:off x="0" y="0"/>
          <a:ext cx="0" cy="0"/>
          <a:chOff x="0" y="0"/>
          <a:chExt cx="0" cy="0"/>
        </a:xfrm>
      </p:grpSpPr>
      <p:sp>
        <p:nvSpPr>
          <p:cNvPr id="82" name="Google Shape;82;p16"/>
          <p:cNvSpPr txBox="1"/>
          <p:nvPr>
            <p:ph idx="1" type="subTitle"/>
          </p:nvPr>
        </p:nvSpPr>
        <p:spPr>
          <a:xfrm>
            <a:off x="429238" y="229425"/>
            <a:ext cx="8714700" cy="488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700"/>
              <a:buNone/>
            </a:pPr>
            <a:r>
              <a:rPr lang="en" sz="3100">
                <a:solidFill>
                  <a:schemeClr val="dk1"/>
                </a:solidFill>
                <a:latin typeface="Cambria"/>
                <a:ea typeface="Cambria"/>
                <a:cs typeface="Cambria"/>
                <a:sym typeface="Cambria"/>
              </a:rPr>
              <a:t>Benefits</a:t>
            </a:r>
            <a:endParaRPr sz="3200">
              <a:solidFill>
                <a:schemeClr val="dk1"/>
              </a:solidFill>
              <a:latin typeface="Cambria"/>
              <a:ea typeface="Cambria"/>
              <a:cs typeface="Cambria"/>
              <a:sym typeface="Cambria"/>
            </a:endParaRPr>
          </a:p>
        </p:txBody>
      </p:sp>
      <p:sp>
        <p:nvSpPr>
          <p:cNvPr id="83" name="Google Shape;83;p16"/>
          <p:cNvSpPr txBox="1"/>
          <p:nvPr/>
        </p:nvSpPr>
        <p:spPr>
          <a:xfrm>
            <a:off x="429238" y="907563"/>
            <a:ext cx="8120100" cy="3822600"/>
          </a:xfrm>
          <a:prstGeom prst="rect">
            <a:avLst/>
          </a:prstGeom>
          <a:noFill/>
          <a:ln>
            <a:noFill/>
          </a:ln>
        </p:spPr>
        <p:txBody>
          <a:bodyPr anchorCtr="0" anchor="t" bIns="45725" lIns="45725" spcFirstLastPara="1" rIns="45725" wrap="square" tIns="45725">
            <a:spAutoFit/>
          </a:bodyPr>
          <a:lstStyle/>
          <a:p>
            <a:pPr indent="-228600" lvl="0" marL="215900" rtl="0" algn="l">
              <a:spcBef>
                <a:spcPts val="0"/>
              </a:spcBef>
              <a:spcAft>
                <a:spcPts val="0"/>
              </a:spcAft>
              <a:buClr>
                <a:schemeClr val="dk1"/>
              </a:buClr>
              <a:buSzPts val="1600"/>
              <a:buFont typeface="Arial Narrow"/>
              <a:buChar char="•"/>
            </a:pPr>
            <a:r>
              <a:rPr lang="en" sz="1600">
                <a:solidFill>
                  <a:schemeClr val="dk1"/>
                </a:solidFill>
                <a:latin typeface="Arial Narrow"/>
                <a:ea typeface="Arial Narrow"/>
                <a:cs typeface="Arial Narrow"/>
                <a:sym typeface="Arial Narrow"/>
              </a:rPr>
              <a:t>Early Entry students will have provisional acceptance to the graduate program, pending the award of the baccalaureate degree, and generally within two semesters.</a:t>
            </a:r>
            <a:endParaRPr sz="13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228600" lvl="0" marL="215900" rtl="0" algn="l">
              <a:spcBef>
                <a:spcPts val="0"/>
              </a:spcBef>
              <a:spcAft>
                <a:spcPts val="0"/>
              </a:spcAft>
              <a:buClr>
                <a:schemeClr val="dk1"/>
              </a:buClr>
              <a:buSzPts val="1600"/>
              <a:buFont typeface="Arial Narrow"/>
              <a:buChar char="•"/>
            </a:pPr>
            <a:r>
              <a:rPr lang="en" sz="1600">
                <a:solidFill>
                  <a:schemeClr val="dk1"/>
                </a:solidFill>
                <a:latin typeface="Arial Narrow"/>
                <a:ea typeface="Arial Narrow"/>
                <a:cs typeface="Arial Narrow"/>
                <a:sym typeface="Arial Narrow"/>
              </a:rPr>
              <a:t>Some early-entry programs are accelerated. Under this model, up to twelve hours earned at the graduate level may be substituted for required undergraduate hours. In other words, up to twelve hours of graduate work may be “double-counted” toward both the baccalaureate and graduate degrees. In no case may more than 12 hours be double-counted.</a:t>
            </a:r>
            <a:endParaRPr sz="13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228600" lvl="0" marL="215900" rtl="0" algn="l">
              <a:spcBef>
                <a:spcPts val="0"/>
              </a:spcBef>
              <a:spcAft>
                <a:spcPts val="0"/>
              </a:spcAft>
              <a:buClr>
                <a:schemeClr val="dk1"/>
              </a:buClr>
              <a:buSzPts val="1600"/>
              <a:buFont typeface="Arial Narrow"/>
              <a:buChar char="•"/>
            </a:pPr>
            <a:r>
              <a:rPr lang="en" sz="1600">
                <a:solidFill>
                  <a:schemeClr val="dk1"/>
                </a:solidFill>
                <a:latin typeface="Arial Narrow"/>
                <a:ea typeface="Arial Narrow"/>
                <a:cs typeface="Arial Narrow"/>
                <a:sym typeface="Arial Narrow"/>
              </a:rPr>
              <a:t>Early Entry students are charged undergraduate tuition and fees for all courses (graduate and undergraduate) for which they register.  Upon completion of the baccalaureate degree, students are charged graduate tuition and fees.  NOTE:  Students in graduate programs that carry a tuition increment will be charged.  However, this fee will be removed after the add/drop deadline.</a:t>
            </a:r>
            <a:endParaRPr sz="2000">
              <a:solidFill>
                <a:schemeClr val="dk1"/>
              </a:solidFill>
              <a:latin typeface="Arial Narrow"/>
              <a:ea typeface="Arial Narrow"/>
              <a:cs typeface="Arial Narrow"/>
              <a:sym typeface="Arial Narrow"/>
            </a:endParaRPr>
          </a:p>
          <a:p>
            <a:pPr indent="0" lvl="0" marL="0" rtl="0" algn="l">
              <a:spcBef>
                <a:spcPts val="500"/>
              </a:spcBef>
              <a:spcAft>
                <a:spcPts val="0"/>
              </a:spcAft>
              <a:buNone/>
            </a:pPr>
            <a:r>
              <a:t/>
            </a:r>
            <a:endParaRPr sz="2100">
              <a:solidFill>
                <a:schemeClr val="dk1"/>
              </a:solidFill>
              <a:latin typeface="Arial Narrow"/>
              <a:ea typeface="Arial Narrow"/>
              <a:cs typeface="Arial Narrow"/>
              <a:sym typeface="Arial Narrow"/>
            </a:endParaRPr>
          </a:p>
          <a:p>
            <a:pPr indent="0" lvl="0" marL="4572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7"/>
          <p:cNvSpPr txBox="1"/>
          <p:nvPr>
            <p:ph idx="1" type="subTitle"/>
          </p:nvPr>
        </p:nvSpPr>
        <p:spPr>
          <a:xfrm>
            <a:off x="429238" y="229425"/>
            <a:ext cx="8714700" cy="488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700"/>
              <a:buNone/>
            </a:pPr>
            <a:r>
              <a:rPr lang="en" sz="3100">
                <a:solidFill>
                  <a:schemeClr val="dk1"/>
                </a:solidFill>
                <a:latin typeface="Cambria"/>
                <a:ea typeface="Cambria"/>
                <a:cs typeface="Cambria"/>
                <a:sym typeface="Cambria"/>
              </a:rPr>
              <a:t>Requirements</a:t>
            </a:r>
            <a:endParaRPr sz="3200">
              <a:solidFill>
                <a:schemeClr val="dk1"/>
              </a:solidFill>
              <a:latin typeface="Cambria"/>
              <a:ea typeface="Cambria"/>
              <a:cs typeface="Cambria"/>
              <a:sym typeface="Cambria"/>
            </a:endParaRPr>
          </a:p>
        </p:txBody>
      </p:sp>
      <p:sp>
        <p:nvSpPr>
          <p:cNvPr id="89" name="Google Shape;89;p17"/>
          <p:cNvSpPr txBox="1"/>
          <p:nvPr/>
        </p:nvSpPr>
        <p:spPr>
          <a:xfrm>
            <a:off x="429238" y="907563"/>
            <a:ext cx="8120100" cy="3868500"/>
          </a:xfrm>
          <a:prstGeom prst="rect">
            <a:avLst/>
          </a:prstGeom>
          <a:noFill/>
          <a:ln>
            <a:noFill/>
          </a:ln>
        </p:spPr>
        <p:txBody>
          <a:bodyPr anchorCtr="0" anchor="t" bIns="45725" lIns="45725" spcFirstLastPara="1" rIns="45725" wrap="square" tIns="45725">
            <a:spAutoFit/>
          </a:bodyPr>
          <a:lstStyle/>
          <a:p>
            <a:pPr indent="-323850" lvl="0" marL="457200" rtl="0" algn="l">
              <a:spcBef>
                <a:spcPts val="0"/>
              </a:spcBef>
              <a:spcAft>
                <a:spcPts val="0"/>
              </a:spcAft>
              <a:buClr>
                <a:schemeClr val="dk1"/>
              </a:buClr>
              <a:buSzPts val="1500"/>
              <a:buFont typeface="Arial Narrow"/>
              <a:buChar char="•"/>
            </a:pPr>
            <a:r>
              <a:rPr lang="en" sz="1500">
                <a:solidFill>
                  <a:schemeClr val="dk1"/>
                </a:solidFill>
                <a:latin typeface="Arial Narrow"/>
                <a:ea typeface="Arial Narrow"/>
                <a:cs typeface="Arial Narrow"/>
                <a:sym typeface="Arial Narrow"/>
              </a:rPr>
              <a:t>To be considered for Early Entry admission, a student must complete and </a:t>
            </a:r>
            <a:r>
              <a:rPr lang="en" sz="1500" u="sng">
                <a:solidFill>
                  <a:schemeClr val="dk1"/>
                </a:solidFill>
                <a:latin typeface="Arial Narrow"/>
                <a:ea typeface="Arial Narrow"/>
                <a:cs typeface="Arial Narrow"/>
                <a:sym typeface="Arial Narrow"/>
                <a:hlinkClick r:id="rId4">
                  <a:extLst>
                    <a:ext uri="{A12FA001-AC4F-418D-AE19-62706E023703}">
                      <ahyp:hlinkClr val="tx"/>
                    </a:ext>
                  </a:extLst>
                </a:hlinkClick>
              </a:rPr>
              <a:t>submit an application</a:t>
            </a:r>
            <a:r>
              <a:rPr lang="en" sz="1500">
                <a:solidFill>
                  <a:schemeClr val="dk1"/>
                </a:solidFill>
                <a:latin typeface="Arial Narrow"/>
                <a:ea typeface="Arial Narrow"/>
                <a:cs typeface="Arial Narrow"/>
                <a:sym typeface="Arial Narrow"/>
              </a:rPr>
              <a:t> and including supporting documents.  </a:t>
            </a:r>
            <a:endParaRPr sz="12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500">
              <a:solidFill>
                <a:schemeClr val="dk1"/>
              </a:solidFill>
              <a:latin typeface="Arial Narrow"/>
              <a:ea typeface="Arial Narrow"/>
              <a:cs typeface="Arial Narrow"/>
              <a:sym typeface="Arial Narrow"/>
            </a:endParaRPr>
          </a:p>
          <a:p>
            <a:pPr indent="-323850" lvl="0" marL="457200" rtl="0" algn="l">
              <a:spcBef>
                <a:spcPts val="0"/>
              </a:spcBef>
              <a:spcAft>
                <a:spcPts val="0"/>
              </a:spcAft>
              <a:buClr>
                <a:schemeClr val="dk1"/>
              </a:buClr>
              <a:buSzPts val="1500"/>
              <a:buFont typeface="Arial Narrow"/>
              <a:buChar char="•"/>
            </a:pPr>
            <a:r>
              <a:rPr lang="en" sz="1500">
                <a:solidFill>
                  <a:schemeClr val="dk1"/>
                </a:solidFill>
                <a:latin typeface="Arial Narrow"/>
                <a:ea typeface="Arial Narrow"/>
                <a:cs typeface="Arial Narrow"/>
                <a:sym typeface="Arial Narrow"/>
              </a:rPr>
              <a:t>A student must submit an application for admission after completion of 75 or more hours of undergraduate course work, although it is expected that 90 hours of undergraduate coursework will have been earned by the time the first graduate course is taken.</a:t>
            </a:r>
            <a:endParaRPr sz="12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500">
              <a:solidFill>
                <a:schemeClr val="dk1"/>
              </a:solidFill>
              <a:latin typeface="Arial Narrow"/>
              <a:ea typeface="Arial Narrow"/>
              <a:cs typeface="Arial Narrow"/>
              <a:sym typeface="Arial Narrow"/>
            </a:endParaRPr>
          </a:p>
          <a:p>
            <a:pPr indent="-323850" lvl="0" marL="457200" rtl="0" algn="l">
              <a:spcBef>
                <a:spcPts val="0"/>
              </a:spcBef>
              <a:spcAft>
                <a:spcPts val="0"/>
              </a:spcAft>
              <a:buClr>
                <a:schemeClr val="dk1"/>
              </a:buClr>
              <a:buSzPts val="1500"/>
              <a:buFont typeface="Arial Narrow"/>
              <a:buChar char="•"/>
            </a:pPr>
            <a:r>
              <a:rPr lang="en" sz="1500">
                <a:solidFill>
                  <a:schemeClr val="dk1"/>
                </a:solidFill>
                <a:latin typeface="Arial Narrow"/>
                <a:ea typeface="Arial Narrow"/>
                <a:cs typeface="Arial Narrow"/>
                <a:sym typeface="Arial Narrow"/>
              </a:rPr>
              <a:t>A student must have at least a 3.2 overall GPA (on a 4.0 scale), but some programs require a higher GPA.</a:t>
            </a:r>
            <a:endParaRPr sz="12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500">
              <a:solidFill>
                <a:schemeClr val="dk1"/>
              </a:solidFill>
              <a:latin typeface="Arial Narrow"/>
              <a:ea typeface="Arial Narrow"/>
              <a:cs typeface="Arial Narrow"/>
              <a:sym typeface="Arial Narrow"/>
            </a:endParaRPr>
          </a:p>
          <a:p>
            <a:pPr indent="-323850" lvl="0" marL="457200" rtl="0" algn="l">
              <a:spcBef>
                <a:spcPts val="0"/>
              </a:spcBef>
              <a:spcAft>
                <a:spcPts val="0"/>
              </a:spcAft>
              <a:buClr>
                <a:schemeClr val="dk1"/>
              </a:buClr>
              <a:buSzPts val="1500"/>
              <a:buFont typeface="Arial Narrow"/>
              <a:buChar char="•"/>
            </a:pPr>
            <a:r>
              <a:rPr lang="en" sz="1500">
                <a:solidFill>
                  <a:schemeClr val="dk1"/>
                </a:solidFill>
                <a:latin typeface="Arial Narrow"/>
                <a:ea typeface="Arial Narrow"/>
                <a:cs typeface="Arial Narrow"/>
                <a:sym typeface="Arial Narrow"/>
              </a:rPr>
              <a:t>A given graduate program may have more rigorous admissions criteria.</a:t>
            </a:r>
            <a:endParaRPr sz="12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500">
              <a:solidFill>
                <a:schemeClr val="dk1"/>
              </a:solidFill>
              <a:latin typeface="Arial Narrow"/>
              <a:ea typeface="Arial Narrow"/>
              <a:cs typeface="Arial Narrow"/>
              <a:sym typeface="Arial Narrow"/>
            </a:endParaRPr>
          </a:p>
          <a:p>
            <a:pPr indent="-323850" lvl="0" marL="457200" rtl="0" algn="l">
              <a:spcBef>
                <a:spcPts val="0"/>
              </a:spcBef>
              <a:spcAft>
                <a:spcPts val="0"/>
              </a:spcAft>
              <a:buClr>
                <a:schemeClr val="dk1"/>
              </a:buClr>
              <a:buSzPts val="1500"/>
              <a:buFont typeface="Arial Narrow"/>
              <a:buChar char="•"/>
            </a:pPr>
            <a:r>
              <a:rPr lang="en" sz="1500">
                <a:solidFill>
                  <a:schemeClr val="dk1"/>
                </a:solidFill>
                <a:latin typeface="Arial Narrow"/>
                <a:ea typeface="Arial Narrow"/>
                <a:cs typeface="Arial Narrow"/>
                <a:sym typeface="Arial Narrow"/>
              </a:rPr>
              <a:t>If an early entry student has not met the normal admission requirements of a 3.0 GPA at the end of the baccalaureate degree, the student will be dismissed from the graduate program.</a:t>
            </a:r>
            <a:endParaRPr sz="1700">
              <a:solidFill>
                <a:schemeClr val="dk1"/>
              </a:solidFill>
              <a:latin typeface="Arial Narrow"/>
              <a:ea typeface="Arial Narrow"/>
              <a:cs typeface="Arial Narrow"/>
              <a:sym typeface="Arial Narrow"/>
            </a:endParaRPr>
          </a:p>
          <a:p>
            <a:pPr indent="0" lvl="0" marL="0" rtl="0" algn="l">
              <a:spcBef>
                <a:spcPts val="500"/>
              </a:spcBef>
              <a:spcAft>
                <a:spcPts val="0"/>
              </a:spcAft>
              <a:buNone/>
            </a:pPr>
            <a:r>
              <a:t/>
            </a:r>
            <a:endParaRPr sz="2100">
              <a:solidFill>
                <a:schemeClr val="dk1"/>
              </a:solidFill>
              <a:latin typeface="Arial Narrow"/>
              <a:ea typeface="Arial Narrow"/>
              <a:cs typeface="Arial Narrow"/>
              <a:sym typeface="Arial Narrow"/>
            </a:endParaRPr>
          </a:p>
          <a:p>
            <a:pPr indent="0" lvl="0" marL="4572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8"/>
          <p:cNvSpPr txBox="1"/>
          <p:nvPr>
            <p:ph idx="1" type="subTitle"/>
          </p:nvPr>
        </p:nvSpPr>
        <p:spPr>
          <a:xfrm>
            <a:off x="429238" y="229425"/>
            <a:ext cx="8714700" cy="488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700"/>
              <a:buNone/>
            </a:pPr>
            <a:r>
              <a:rPr lang="en" sz="3100">
                <a:solidFill>
                  <a:schemeClr val="dk1"/>
                </a:solidFill>
                <a:latin typeface="Cambria"/>
                <a:ea typeface="Cambria"/>
                <a:cs typeface="Cambria"/>
                <a:sym typeface="Cambria"/>
              </a:rPr>
              <a:t>Requirements</a:t>
            </a:r>
            <a:endParaRPr sz="3200">
              <a:solidFill>
                <a:schemeClr val="dk1"/>
              </a:solidFill>
              <a:latin typeface="Cambria"/>
              <a:ea typeface="Cambria"/>
              <a:cs typeface="Cambria"/>
              <a:sym typeface="Cambria"/>
            </a:endParaRPr>
          </a:p>
        </p:txBody>
      </p:sp>
      <p:sp>
        <p:nvSpPr>
          <p:cNvPr id="95" name="Google Shape;95;p18"/>
          <p:cNvSpPr txBox="1"/>
          <p:nvPr/>
        </p:nvSpPr>
        <p:spPr>
          <a:xfrm>
            <a:off x="511938" y="983688"/>
            <a:ext cx="8120100" cy="3176100"/>
          </a:xfrm>
          <a:prstGeom prst="rect">
            <a:avLst/>
          </a:prstGeom>
          <a:noFill/>
          <a:ln>
            <a:noFill/>
          </a:ln>
        </p:spPr>
        <p:txBody>
          <a:bodyPr anchorCtr="0" anchor="t" bIns="45725" lIns="45725" spcFirstLastPara="1" rIns="45725" wrap="square" tIns="45725">
            <a:spAutoFit/>
          </a:bodyPr>
          <a:lstStyle/>
          <a:p>
            <a:pPr indent="-323850" lvl="0" marL="457200" rtl="0" algn="l">
              <a:spcBef>
                <a:spcPts val="0"/>
              </a:spcBef>
              <a:spcAft>
                <a:spcPts val="0"/>
              </a:spcAft>
              <a:buClr>
                <a:schemeClr val="dk1"/>
              </a:buClr>
              <a:buSzPts val="1500"/>
              <a:buChar char="•"/>
            </a:pPr>
            <a:r>
              <a:rPr lang="en" sz="1500">
                <a:solidFill>
                  <a:schemeClr val="dk1"/>
                </a:solidFill>
              </a:rPr>
              <a:t>Students accepted into an early entry program will be subject to the same policies that pertain to other matriculated graduate students.</a:t>
            </a:r>
            <a:endParaRPr sz="12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Students are restricted to 15 credit hours of graduate level coursework prior to the completion of the baccalaureate degree.</a:t>
            </a:r>
            <a:endParaRPr sz="12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No courses taken before admission to the graduate program may be applied to a graduate degree.</a:t>
            </a:r>
            <a:endParaRPr sz="1200">
              <a:solidFill>
                <a:schemeClr val="dk1"/>
              </a:solidFill>
            </a:endParaRPr>
          </a:p>
          <a:p>
            <a:pPr indent="0" lvl="0" marL="0" rtl="0" algn="l">
              <a:spcBef>
                <a:spcPts val="0"/>
              </a:spcBef>
              <a:spcAft>
                <a:spcPts val="0"/>
              </a:spcAft>
              <a:buNone/>
            </a:pPr>
            <a:r>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Students must be enrolled at UNC Charlotte.</a:t>
            </a:r>
            <a:endParaRPr sz="1500">
              <a:solidFill>
                <a:schemeClr val="dk1"/>
              </a:solidFill>
              <a:latin typeface="Arial Narrow"/>
              <a:ea typeface="Arial Narrow"/>
              <a:cs typeface="Arial Narrow"/>
              <a:sym typeface="Arial Narrow"/>
            </a:endParaRPr>
          </a:p>
          <a:p>
            <a:pPr indent="0" lvl="0" marL="0" rtl="0" algn="l">
              <a:spcBef>
                <a:spcPts val="500"/>
              </a:spcBef>
              <a:spcAft>
                <a:spcPts val="0"/>
              </a:spcAft>
              <a:buNone/>
            </a:pPr>
            <a:r>
              <a:t/>
            </a:r>
            <a:endParaRPr sz="2100">
              <a:solidFill>
                <a:schemeClr val="dk1"/>
              </a:solidFill>
              <a:latin typeface="Arial Narrow"/>
              <a:ea typeface="Arial Narrow"/>
              <a:cs typeface="Arial Narrow"/>
              <a:sym typeface="Arial Narrow"/>
            </a:endParaRPr>
          </a:p>
          <a:p>
            <a:pPr indent="0" lvl="0" marL="4572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9" name="Shape 99"/>
        <p:cNvGrpSpPr/>
        <p:nvPr/>
      </p:nvGrpSpPr>
      <p:grpSpPr>
        <a:xfrm>
          <a:off x="0" y="0"/>
          <a:ext cx="0" cy="0"/>
          <a:chOff x="0" y="0"/>
          <a:chExt cx="0" cy="0"/>
        </a:xfrm>
      </p:grpSpPr>
      <p:sp>
        <p:nvSpPr>
          <p:cNvPr id="100" name="Google Shape;100;p19"/>
          <p:cNvSpPr txBox="1"/>
          <p:nvPr>
            <p:ph idx="1" type="subTitle"/>
          </p:nvPr>
        </p:nvSpPr>
        <p:spPr>
          <a:xfrm>
            <a:off x="429238" y="229425"/>
            <a:ext cx="8714700" cy="488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700"/>
              <a:buNone/>
            </a:pPr>
            <a:r>
              <a:rPr lang="en" sz="3100">
                <a:solidFill>
                  <a:schemeClr val="dk1"/>
                </a:solidFill>
                <a:latin typeface="Cambria"/>
                <a:ea typeface="Cambria"/>
                <a:cs typeface="Cambria"/>
                <a:sym typeface="Cambria"/>
              </a:rPr>
              <a:t>Requirements</a:t>
            </a:r>
            <a:endParaRPr sz="3200">
              <a:solidFill>
                <a:schemeClr val="dk1"/>
              </a:solidFill>
              <a:latin typeface="Cambria"/>
              <a:ea typeface="Cambria"/>
              <a:cs typeface="Cambria"/>
              <a:sym typeface="Cambria"/>
            </a:endParaRPr>
          </a:p>
        </p:txBody>
      </p:sp>
      <p:sp>
        <p:nvSpPr>
          <p:cNvPr id="101" name="Google Shape;101;p19"/>
          <p:cNvSpPr txBox="1"/>
          <p:nvPr/>
        </p:nvSpPr>
        <p:spPr>
          <a:xfrm>
            <a:off x="511938" y="838738"/>
            <a:ext cx="8120100" cy="4068600"/>
          </a:xfrm>
          <a:prstGeom prst="rect">
            <a:avLst/>
          </a:prstGeom>
          <a:noFill/>
          <a:ln>
            <a:noFill/>
          </a:ln>
        </p:spPr>
        <p:txBody>
          <a:bodyPr anchorCtr="0" anchor="t" bIns="45725" lIns="45725" spcFirstLastPara="1" rIns="45725" wrap="square" tIns="45725">
            <a:spAutoFit/>
          </a:bodyPr>
          <a:lstStyle/>
          <a:p>
            <a:pPr indent="-330200" lvl="0" marL="457200" rtl="0" algn="l">
              <a:spcBef>
                <a:spcPts val="0"/>
              </a:spcBef>
              <a:spcAft>
                <a:spcPts val="0"/>
              </a:spcAft>
              <a:buClr>
                <a:schemeClr val="dk1"/>
              </a:buClr>
              <a:buSzPts val="1600"/>
              <a:buFont typeface="Arial Narrow"/>
              <a:buChar char="•"/>
            </a:pPr>
            <a:r>
              <a:rPr lang="en" sz="1600">
                <a:solidFill>
                  <a:schemeClr val="dk1"/>
                </a:solidFill>
                <a:latin typeface="Arial Narrow"/>
                <a:ea typeface="Arial Narrow"/>
                <a:cs typeface="Arial Narrow"/>
                <a:sym typeface="Arial Narrow"/>
              </a:rPr>
              <a:t>Once admitted, a student must complete the graduate academic petition and have it approved by the Graduate Program Director and undergraduate advisor before registering for any graduate level course.</a:t>
            </a:r>
            <a:endParaRPr sz="1300">
              <a:solidFill>
                <a:schemeClr val="dk1"/>
              </a:solidFill>
              <a:latin typeface="Arial Narrow"/>
              <a:ea typeface="Arial Narrow"/>
              <a:cs typeface="Arial Narrow"/>
              <a:sym typeface="Arial Narrow"/>
            </a:endParaRPr>
          </a:p>
          <a:p>
            <a:pPr indent="-127000" lvl="0" marL="21590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330200" lvl="0" marL="457200" rtl="0" algn="l">
              <a:spcBef>
                <a:spcPts val="0"/>
              </a:spcBef>
              <a:spcAft>
                <a:spcPts val="0"/>
              </a:spcAft>
              <a:buClr>
                <a:schemeClr val="dk1"/>
              </a:buClr>
              <a:buSzPts val="1600"/>
              <a:buFont typeface="Arial Narrow"/>
              <a:buChar char="•"/>
            </a:pPr>
            <a:r>
              <a:rPr lang="en" sz="1600">
                <a:solidFill>
                  <a:schemeClr val="dk1"/>
                </a:solidFill>
                <a:latin typeface="Arial Narrow"/>
                <a:ea typeface="Arial Narrow"/>
                <a:cs typeface="Arial Narrow"/>
                <a:sym typeface="Arial Narrow"/>
              </a:rPr>
              <a:t>Note: a given graduate program may have more rigorous admissions criteria</a:t>
            </a:r>
            <a:endParaRPr sz="1300">
              <a:solidFill>
                <a:schemeClr val="dk1"/>
              </a:solidFill>
              <a:latin typeface="Arial Narrow"/>
              <a:ea typeface="Arial Narrow"/>
              <a:cs typeface="Arial Narrow"/>
              <a:sym typeface="Arial Narrow"/>
            </a:endParaRPr>
          </a:p>
          <a:p>
            <a:pPr indent="-127000" lvl="0" marL="21590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330200" lvl="0" marL="457200" rtl="0" algn="l">
              <a:spcBef>
                <a:spcPts val="0"/>
              </a:spcBef>
              <a:spcAft>
                <a:spcPts val="0"/>
              </a:spcAft>
              <a:buClr>
                <a:schemeClr val="dk1"/>
              </a:buClr>
              <a:buSzPts val="1600"/>
              <a:buFont typeface="Arial Narrow"/>
              <a:buChar char="•"/>
            </a:pPr>
            <a:r>
              <a:rPr lang="en" sz="1600">
                <a:solidFill>
                  <a:schemeClr val="dk1"/>
                </a:solidFill>
                <a:latin typeface="Arial Narrow"/>
                <a:ea typeface="Arial Narrow"/>
                <a:cs typeface="Arial Narrow"/>
                <a:sym typeface="Arial Narrow"/>
              </a:rPr>
              <a:t>If an early entry student has not me the normal admission requirements of a 3.0 by the end of his/her baccalaureate degree, they will be dismissed from the graduate program. Students accepted into an early entry graduate program will be subject to the same policies that pertain to other matriculated Graduate Students. Generally, it will be assumed that early entry students will finish their baccalaureate degrees before they complete 15 hours of graduate work.</a:t>
            </a:r>
            <a:endParaRPr sz="1300">
              <a:solidFill>
                <a:schemeClr val="dk1"/>
              </a:solidFill>
              <a:latin typeface="Arial Narrow"/>
              <a:ea typeface="Arial Narrow"/>
              <a:cs typeface="Arial Narrow"/>
              <a:sym typeface="Arial Narrow"/>
            </a:endParaRPr>
          </a:p>
          <a:p>
            <a:pPr indent="-127000" lvl="0" marL="215900" rtl="0" algn="l">
              <a:spcBef>
                <a:spcPts val="0"/>
              </a:spcBef>
              <a:spcAft>
                <a:spcPts val="0"/>
              </a:spcAft>
              <a:buNone/>
            </a:pPr>
            <a:r>
              <a:t/>
            </a:r>
            <a:endParaRPr sz="1600">
              <a:solidFill>
                <a:schemeClr val="dk1"/>
              </a:solidFill>
              <a:latin typeface="Arial Narrow"/>
              <a:ea typeface="Arial Narrow"/>
              <a:cs typeface="Arial Narrow"/>
              <a:sym typeface="Arial Narrow"/>
            </a:endParaRPr>
          </a:p>
          <a:p>
            <a:pPr indent="-330200" lvl="0" marL="457200" rtl="0" algn="l">
              <a:spcBef>
                <a:spcPts val="0"/>
              </a:spcBef>
              <a:spcAft>
                <a:spcPts val="0"/>
              </a:spcAft>
              <a:buClr>
                <a:schemeClr val="dk1"/>
              </a:buClr>
              <a:buSzPts val="1600"/>
              <a:buFont typeface="Arial Narrow"/>
              <a:buChar char="•"/>
            </a:pPr>
            <a:r>
              <a:rPr lang="en" sz="1600">
                <a:solidFill>
                  <a:schemeClr val="dk1"/>
                </a:solidFill>
                <a:latin typeface="Arial Narrow"/>
                <a:ea typeface="Arial Narrow"/>
                <a:cs typeface="Arial Narrow"/>
                <a:sym typeface="Arial Narrow"/>
              </a:rPr>
              <a:t>Students must be enrolled at UNC Charlotte.</a:t>
            </a:r>
            <a:endParaRPr sz="1700">
              <a:solidFill>
                <a:schemeClr val="dk1"/>
              </a:solidFill>
              <a:latin typeface="Arial Narrow"/>
              <a:ea typeface="Arial Narrow"/>
              <a:cs typeface="Arial Narrow"/>
              <a:sym typeface="Arial Narrow"/>
            </a:endParaRPr>
          </a:p>
          <a:p>
            <a:pPr indent="0" lvl="0" marL="0" rtl="0" algn="l">
              <a:spcBef>
                <a:spcPts val="500"/>
              </a:spcBef>
              <a:spcAft>
                <a:spcPts val="0"/>
              </a:spcAft>
              <a:buNone/>
            </a:pPr>
            <a:r>
              <a:t/>
            </a:r>
            <a:endParaRPr sz="2100">
              <a:solidFill>
                <a:schemeClr val="dk1"/>
              </a:solidFill>
              <a:latin typeface="Arial Narrow"/>
              <a:ea typeface="Arial Narrow"/>
              <a:cs typeface="Arial Narrow"/>
              <a:sym typeface="Arial Narrow"/>
            </a:endParaRPr>
          </a:p>
          <a:p>
            <a:pPr indent="0" lvl="0" marL="4572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5" name="Shape 105"/>
        <p:cNvGrpSpPr/>
        <p:nvPr/>
      </p:nvGrpSpPr>
      <p:grpSpPr>
        <a:xfrm>
          <a:off x="0" y="0"/>
          <a:ext cx="0" cy="0"/>
          <a:chOff x="0" y="0"/>
          <a:chExt cx="0" cy="0"/>
        </a:xfrm>
      </p:grpSpPr>
      <p:sp>
        <p:nvSpPr>
          <p:cNvPr id="106" name="Google Shape;106;p20"/>
          <p:cNvSpPr/>
          <p:nvPr/>
        </p:nvSpPr>
        <p:spPr>
          <a:xfrm>
            <a:off x="5338750" y="1468038"/>
            <a:ext cx="1650000" cy="1998600"/>
          </a:xfrm>
          <a:prstGeom prst="rect">
            <a:avLst/>
          </a:prstGeom>
          <a:solidFill>
            <a:srgbClr val="A4966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7" name="Google Shape;107;p20"/>
          <p:cNvSpPr/>
          <p:nvPr/>
        </p:nvSpPr>
        <p:spPr>
          <a:xfrm>
            <a:off x="2358713" y="1468038"/>
            <a:ext cx="1650000" cy="1998600"/>
          </a:xfrm>
          <a:prstGeom prst="rect">
            <a:avLst/>
          </a:prstGeom>
          <a:solidFill>
            <a:srgbClr val="A49665"/>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8" name="Google Shape;108;p20"/>
          <p:cNvSpPr txBox="1"/>
          <p:nvPr>
            <p:ph idx="1" type="subTitle"/>
          </p:nvPr>
        </p:nvSpPr>
        <p:spPr>
          <a:xfrm>
            <a:off x="429238" y="229425"/>
            <a:ext cx="8714700" cy="488400"/>
          </a:xfrm>
          <a:prstGeom prst="rect">
            <a:avLst/>
          </a:prstGeom>
          <a:noFill/>
          <a:ln>
            <a:noFill/>
          </a:ln>
        </p:spPr>
        <p:txBody>
          <a:bodyPr anchorCtr="0" anchor="t" bIns="34275" lIns="68575" spcFirstLastPara="1" rIns="68575" wrap="square" tIns="34275">
            <a:noAutofit/>
          </a:bodyPr>
          <a:lstStyle/>
          <a:p>
            <a:pPr indent="0" lvl="0" marL="0" rtl="0" algn="l">
              <a:spcBef>
                <a:spcPts val="0"/>
              </a:spcBef>
              <a:spcAft>
                <a:spcPts val="0"/>
              </a:spcAft>
              <a:buClr>
                <a:schemeClr val="dk1"/>
              </a:buClr>
              <a:buSzPts val="2700"/>
              <a:buNone/>
            </a:pPr>
            <a:r>
              <a:rPr lang="en" sz="3100">
                <a:latin typeface="Cambria"/>
                <a:ea typeface="Cambria"/>
                <a:cs typeface="Cambria"/>
                <a:sym typeface="Cambria"/>
              </a:rPr>
              <a:t>UNC Charlotte Graduate Admissions</a:t>
            </a:r>
            <a:endParaRPr sz="3200">
              <a:latin typeface="Cambria"/>
              <a:ea typeface="Cambria"/>
              <a:cs typeface="Cambria"/>
              <a:sym typeface="Cambria"/>
            </a:endParaRPr>
          </a:p>
        </p:txBody>
      </p:sp>
      <p:sp>
        <p:nvSpPr>
          <p:cNvPr id="109" name="Google Shape;109;p20"/>
          <p:cNvSpPr txBox="1"/>
          <p:nvPr/>
        </p:nvSpPr>
        <p:spPr>
          <a:xfrm>
            <a:off x="429238" y="894388"/>
            <a:ext cx="8120100" cy="1190400"/>
          </a:xfrm>
          <a:prstGeom prst="rect">
            <a:avLst/>
          </a:prstGeom>
          <a:noFill/>
          <a:ln>
            <a:noFill/>
          </a:ln>
        </p:spPr>
        <p:txBody>
          <a:bodyPr anchorCtr="0" anchor="t" bIns="45725" lIns="45725" spcFirstLastPara="1" rIns="45725" wrap="square" tIns="45725">
            <a:spAutoFit/>
          </a:bodyPr>
          <a:lstStyle/>
          <a:p>
            <a:pPr indent="0" lvl="0" marL="0" rtl="0" algn="l">
              <a:spcBef>
                <a:spcPts val="500"/>
              </a:spcBef>
              <a:spcAft>
                <a:spcPts val="0"/>
              </a:spcAft>
              <a:buNone/>
            </a:pPr>
            <a:r>
              <a:rPr lang="en" sz="2100">
                <a:solidFill>
                  <a:schemeClr val="dk1"/>
                </a:solidFill>
                <a:latin typeface="Arial Narrow"/>
                <a:ea typeface="Arial Narrow"/>
                <a:cs typeface="Arial Narrow"/>
                <a:sym typeface="Arial Narrow"/>
              </a:rPr>
              <a:t>Graduate Admissions Counselors:</a:t>
            </a:r>
            <a:endParaRPr sz="2100">
              <a:solidFill>
                <a:schemeClr val="dk1"/>
              </a:solidFill>
              <a:latin typeface="Arial Narrow"/>
              <a:ea typeface="Arial Narrow"/>
              <a:cs typeface="Arial Narrow"/>
              <a:sym typeface="Arial Narrow"/>
            </a:endParaRPr>
          </a:p>
          <a:p>
            <a:pPr indent="0" lvl="0" marL="0" rtl="0" algn="l">
              <a:spcBef>
                <a:spcPts val="500"/>
              </a:spcBef>
              <a:spcAft>
                <a:spcPts val="0"/>
              </a:spcAft>
              <a:buNone/>
            </a:pPr>
            <a:r>
              <a:t/>
            </a:r>
            <a:endParaRPr sz="2100">
              <a:solidFill>
                <a:schemeClr val="dk1"/>
              </a:solidFill>
              <a:latin typeface="Arial Narrow"/>
              <a:ea typeface="Arial Narrow"/>
              <a:cs typeface="Arial Narrow"/>
              <a:sym typeface="Arial Narrow"/>
            </a:endParaRPr>
          </a:p>
          <a:p>
            <a:pPr indent="0" lvl="0" marL="457200" rtl="0" algn="l">
              <a:spcBef>
                <a:spcPts val="500"/>
              </a:spcBef>
              <a:spcAft>
                <a:spcPts val="500"/>
              </a:spcAft>
              <a:buNone/>
            </a:pPr>
            <a:r>
              <a:t/>
            </a:r>
            <a:endParaRPr sz="2100">
              <a:solidFill>
                <a:schemeClr val="dk1"/>
              </a:solidFill>
              <a:latin typeface="Arial Narrow"/>
              <a:ea typeface="Arial Narrow"/>
              <a:cs typeface="Arial Narrow"/>
              <a:sym typeface="Arial Narrow"/>
            </a:endParaRPr>
          </a:p>
        </p:txBody>
      </p:sp>
      <p:sp>
        <p:nvSpPr>
          <p:cNvPr id="110" name="Google Shape;110;p20"/>
          <p:cNvSpPr txBox="1"/>
          <p:nvPr/>
        </p:nvSpPr>
        <p:spPr>
          <a:xfrm>
            <a:off x="2107812" y="3413175"/>
            <a:ext cx="2009400" cy="6618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 sz="1500">
                <a:latin typeface="Arial Narrow"/>
                <a:ea typeface="Arial Narrow"/>
                <a:cs typeface="Arial Narrow"/>
                <a:sym typeface="Arial Narrow"/>
              </a:rPr>
              <a:t>Maryanne Maree-Sams </a:t>
            </a:r>
            <a:r>
              <a:rPr lang="en" sz="1100">
                <a:latin typeface="Arial Narrow"/>
                <a:ea typeface="Arial Narrow"/>
                <a:cs typeface="Arial Narrow"/>
                <a:sym typeface="Arial Narrow"/>
              </a:rPr>
              <a:t>Director of Graduate Recruitment &amp; Post-Baccalaureate Student Advising</a:t>
            </a:r>
            <a:endParaRPr sz="1100">
              <a:latin typeface="Arial Narrow"/>
              <a:ea typeface="Arial Narrow"/>
              <a:cs typeface="Arial Narrow"/>
              <a:sym typeface="Arial Narrow"/>
            </a:endParaRPr>
          </a:p>
        </p:txBody>
      </p:sp>
      <p:sp>
        <p:nvSpPr>
          <p:cNvPr id="111" name="Google Shape;111;p20"/>
          <p:cNvSpPr txBox="1"/>
          <p:nvPr/>
        </p:nvSpPr>
        <p:spPr>
          <a:xfrm>
            <a:off x="5248456" y="3424375"/>
            <a:ext cx="1830600" cy="4926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 sz="1500">
                <a:latin typeface="Arial Narrow"/>
                <a:ea typeface="Arial Narrow"/>
                <a:cs typeface="Arial Narrow"/>
                <a:sym typeface="Arial Narrow"/>
              </a:rPr>
              <a:t>Ellie Ivey</a:t>
            </a:r>
            <a:endParaRPr b="1" sz="1500">
              <a:latin typeface="Arial Narrow"/>
              <a:ea typeface="Arial Narrow"/>
              <a:cs typeface="Arial Narrow"/>
              <a:sym typeface="Arial Narrow"/>
            </a:endParaRPr>
          </a:p>
          <a:p>
            <a:pPr indent="0" lvl="0" marL="0" rtl="0" algn="ctr">
              <a:spcBef>
                <a:spcPts val="0"/>
              </a:spcBef>
              <a:spcAft>
                <a:spcPts val="0"/>
              </a:spcAft>
              <a:buNone/>
            </a:pPr>
            <a:r>
              <a:rPr lang="en" sz="1100">
                <a:latin typeface="Arial Narrow"/>
                <a:ea typeface="Arial Narrow"/>
                <a:cs typeface="Arial Narrow"/>
                <a:sym typeface="Arial Narrow"/>
              </a:rPr>
              <a:t>Graduate Enrollment Coordinator</a:t>
            </a:r>
            <a:endParaRPr sz="1100">
              <a:latin typeface="Arial Narrow"/>
              <a:ea typeface="Arial Narrow"/>
              <a:cs typeface="Arial Narrow"/>
              <a:sym typeface="Arial Narrow"/>
            </a:endParaRPr>
          </a:p>
        </p:txBody>
      </p:sp>
      <p:cxnSp>
        <p:nvCxnSpPr>
          <p:cNvPr id="112" name="Google Shape;112;p20"/>
          <p:cNvCxnSpPr/>
          <p:nvPr/>
        </p:nvCxnSpPr>
        <p:spPr>
          <a:xfrm>
            <a:off x="4575593" y="1463750"/>
            <a:ext cx="0" cy="2519700"/>
          </a:xfrm>
          <a:prstGeom prst="straightConnector1">
            <a:avLst/>
          </a:prstGeom>
          <a:noFill/>
          <a:ln cap="flat" cmpd="sng" w="28575">
            <a:solidFill>
              <a:srgbClr val="005035"/>
            </a:solidFill>
            <a:prstDash val="solid"/>
            <a:round/>
            <a:headEnd len="med" w="med" type="none"/>
            <a:tailEnd len="med" w="med" type="none"/>
          </a:ln>
        </p:spPr>
      </p:cxnSp>
      <p:pic>
        <p:nvPicPr>
          <p:cNvPr id="113" name="Google Shape;113;p20"/>
          <p:cNvPicPr preferRelativeResize="0"/>
          <p:nvPr/>
        </p:nvPicPr>
        <p:blipFill rotWithShape="1">
          <a:blip r:embed="rId4">
            <a:alphaModFix/>
          </a:blip>
          <a:srcRect b="13464" l="0" r="0" t="0"/>
          <a:stretch/>
        </p:blipFill>
        <p:spPr>
          <a:xfrm>
            <a:off x="5248450" y="1408500"/>
            <a:ext cx="1649789" cy="1998464"/>
          </a:xfrm>
          <a:prstGeom prst="rect">
            <a:avLst/>
          </a:prstGeom>
          <a:noFill/>
          <a:ln>
            <a:noFill/>
          </a:ln>
        </p:spPr>
      </p:pic>
      <p:pic>
        <p:nvPicPr>
          <p:cNvPr id="114" name="Google Shape;114;p20"/>
          <p:cNvPicPr preferRelativeResize="0"/>
          <p:nvPr/>
        </p:nvPicPr>
        <p:blipFill rotWithShape="1">
          <a:blip r:embed="rId5">
            <a:alphaModFix/>
          </a:blip>
          <a:srcRect b="13464" l="0" r="0" t="0"/>
          <a:stretch/>
        </p:blipFill>
        <p:spPr>
          <a:xfrm>
            <a:off x="2287700" y="1408500"/>
            <a:ext cx="1649789" cy="19984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