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Arial Narrow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ArialNarrow-bold.fntdata"/><Relationship Id="rId23" Type="http://schemas.openxmlformats.org/officeDocument/2006/relationships/font" Target="fonts/ArialNarrow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ArialNarrow-boldItalic.fntdata"/><Relationship Id="rId25" Type="http://schemas.openxmlformats.org/officeDocument/2006/relationships/font" Target="fonts/ArialNarrow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9102755f1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g19102755f1e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9102755f1e_2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g19102755f1e_2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9102755f1e_2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g19102755f1e_2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9102755f1e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g19102755f1e_2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9102755f1e_2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g19102755f1e_2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9102755f1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g19102755f1e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9102755f1e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19102755f1e_2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102755f1e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19102755f1e_2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9102755f1e_2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19102755f1e_2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9102755f1e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19102755f1e_2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9102755f1e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19102755f1e_2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9102755f1e_2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19102755f1e_2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9102755f1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19102755f1e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9102755f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g19102755f1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258332" cy="520779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>
            <p:ph type="ctrTitle"/>
          </p:nvPr>
        </p:nvSpPr>
        <p:spPr>
          <a:xfrm>
            <a:off x="1143000" y="1909453"/>
            <a:ext cx="6858000" cy="1790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mbria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1143000" y="3769210"/>
            <a:ext cx="6858000" cy="4180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>
            <p:ph type="title"/>
          </p:nvPr>
        </p:nvSpPr>
        <p:spPr>
          <a:xfrm>
            <a:off x="628650" y="273844"/>
            <a:ext cx="667695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628650" y="1369219"/>
            <a:ext cx="6676950" cy="32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/>
          <p:nvPr>
            <p:ph type="title"/>
          </p:nvPr>
        </p:nvSpPr>
        <p:spPr>
          <a:xfrm>
            <a:off x="628650" y="273844"/>
            <a:ext cx="667695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mbri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628650" y="1369219"/>
            <a:ext cx="6676950" cy="32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628650" y="1369219"/>
            <a:ext cx="3886200" cy="32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4629150" y="1369219"/>
            <a:ext cx="3886200" cy="32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629841" y="1260873"/>
            <a:ext cx="386835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629841" y="1878806"/>
            <a:ext cx="3868350" cy="2763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body"/>
          </p:nvPr>
        </p:nvSpPr>
        <p:spPr>
          <a:xfrm>
            <a:off x="4629150" y="1260873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4629150" y="1878806"/>
            <a:ext cx="3887400" cy="2763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629841" y="342900"/>
            <a:ext cx="29491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3887391" y="740569"/>
            <a:ext cx="462915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7" name="Google Shape;97;p21"/>
          <p:cNvSpPr txBox="1"/>
          <p:nvPr>
            <p:ph idx="2" type="body"/>
          </p:nvPr>
        </p:nvSpPr>
        <p:spPr>
          <a:xfrm>
            <a:off x="629841" y="1543050"/>
            <a:ext cx="294915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8" name="Google Shape;9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629841" y="342900"/>
            <a:ext cx="29491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2"/>
          <p:cNvSpPr/>
          <p:nvPr>
            <p:ph idx="2" type="pic"/>
          </p:nvPr>
        </p:nvSpPr>
        <p:spPr>
          <a:xfrm>
            <a:off x="3887391" y="740569"/>
            <a:ext cx="462915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629841" y="1543050"/>
            <a:ext cx="294915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 rot="5400000">
            <a:off x="2940225" y="-942356"/>
            <a:ext cx="326355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 rot="5400000">
            <a:off x="5350125" y="1467469"/>
            <a:ext cx="435885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 rot="5400000">
            <a:off x="1349625" y="-447056"/>
            <a:ext cx="4358850" cy="5800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ctrTitle"/>
          </p:nvPr>
        </p:nvSpPr>
        <p:spPr>
          <a:xfrm>
            <a:off x="1143000" y="841772"/>
            <a:ext cx="6858000" cy="1790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subTitle"/>
          </p:nvPr>
        </p:nvSpPr>
        <p:spPr>
          <a:xfrm>
            <a:off x="1143000" y="2701529"/>
            <a:ext cx="6858000" cy="1241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9" name="Google Shape;129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628650" y="273844"/>
            <a:ext cx="7886700" cy="99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" name="Google Shape;141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628650" y="273844"/>
            <a:ext cx="7886700" cy="99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629841" y="273844"/>
            <a:ext cx="7886700" cy="99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629841" y="1260873"/>
            <a:ext cx="3868500" cy="617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4" name="Google Shape;154;p30"/>
          <p:cNvSpPr txBox="1"/>
          <p:nvPr>
            <p:ph idx="2" type="body"/>
          </p:nvPr>
        </p:nvSpPr>
        <p:spPr>
          <a:xfrm>
            <a:off x="629841" y="1878806"/>
            <a:ext cx="3868500" cy="2763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3" type="body"/>
          </p:nvPr>
        </p:nvSpPr>
        <p:spPr>
          <a:xfrm>
            <a:off x="4629150" y="1260873"/>
            <a:ext cx="3887250" cy="617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6" name="Google Shape;156;p30"/>
          <p:cNvSpPr txBox="1"/>
          <p:nvPr>
            <p:ph idx="4" type="body"/>
          </p:nvPr>
        </p:nvSpPr>
        <p:spPr>
          <a:xfrm>
            <a:off x="4629150" y="1878806"/>
            <a:ext cx="3887250" cy="2763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628650" y="273844"/>
            <a:ext cx="7886700" cy="99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629841" y="342900"/>
            <a:ext cx="29491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3887391" y="740569"/>
            <a:ext cx="462915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2" name="Google Shape;172;p33"/>
          <p:cNvSpPr txBox="1"/>
          <p:nvPr>
            <p:ph idx="2" type="body"/>
          </p:nvPr>
        </p:nvSpPr>
        <p:spPr>
          <a:xfrm>
            <a:off x="629841" y="1543050"/>
            <a:ext cx="294915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3" name="Google Shape;173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>
            <p:ph type="title"/>
          </p:nvPr>
        </p:nvSpPr>
        <p:spPr>
          <a:xfrm>
            <a:off x="629841" y="342900"/>
            <a:ext cx="29491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4"/>
          <p:cNvSpPr/>
          <p:nvPr>
            <p:ph idx="2" type="pic"/>
          </p:nvPr>
        </p:nvSpPr>
        <p:spPr>
          <a:xfrm>
            <a:off x="3887391" y="740569"/>
            <a:ext cx="462915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4"/>
          <p:cNvSpPr txBox="1"/>
          <p:nvPr>
            <p:ph idx="1" type="body"/>
          </p:nvPr>
        </p:nvSpPr>
        <p:spPr>
          <a:xfrm>
            <a:off x="629841" y="1543050"/>
            <a:ext cx="294915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0" name="Google Shape;180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>
            <p:ph type="title"/>
          </p:nvPr>
        </p:nvSpPr>
        <p:spPr>
          <a:xfrm>
            <a:off x="628650" y="273844"/>
            <a:ext cx="7886700" cy="99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>
            <p:ph type="title"/>
          </p:nvPr>
        </p:nvSpPr>
        <p:spPr>
          <a:xfrm rot="5400000">
            <a:off x="5350125" y="1467469"/>
            <a:ext cx="435885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" type="body"/>
          </p:nvPr>
        </p:nvSpPr>
        <p:spPr>
          <a:xfrm rot="5400000">
            <a:off x="1349625" y="-447056"/>
            <a:ext cx="4358850" cy="5800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mbria"/>
              <a:buNone/>
              <a:defRPr b="0" i="0" sz="33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628650" y="273844"/>
            <a:ext cx="7886700" cy="99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10" Type="http://schemas.openxmlformats.org/officeDocument/2006/relationships/image" Target="../media/image22.png"/><Relationship Id="rId9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4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hyperlink" Target="https://counseling.charlotte.edu/masters-degrees/admissions-and-program-information-session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hyperlink" Target="https://egem.charlotte.edu/" TargetMode="External"/><Relationship Id="rId9" Type="http://schemas.openxmlformats.org/officeDocument/2006/relationships/hyperlink" Target="https://ir-analytics.charlotte.edu/tableau/graduate-level-retention-and-graduation-dashboard" TargetMode="External"/><Relationship Id="rId5" Type="http://schemas.openxmlformats.org/officeDocument/2006/relationships/hyperlink" Target="https://egem.charlotte.edu/" TargetMode="External"/><Relationship Id="rId6" Type="http://schemas.openxmlformats.org/officeDocument/2006/relationships/hyperlink" Target="https://graduateschool.charlotte.edu/faculty-and-staff-resources/recruitment-admissions" TargetMode="External"/><Relationship Id="rId7" Type="http://schemas.openxmlformats.org/officeDocument/2006/relationships/hyperlink" Target="https://ir-analytics.charlotte.edu/tableau/admissions-trends-5-year-dashboard" TargetMode="External"/><Relationship Id="rId8" Type="http://schemas.openxmlformats.org/officeDocument/2006/relationships/hyperlink" Target="https://ir-analytics.charlotte.edu/fact-boo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hyperlink" Target="https://docs.google.com/spreadsheets/d/1W_sUrQi9yB_Q4s7jvSNfxUv8k8CZWQ_rNk0nuNnRNK0/edit#gid=1292196074" TargetMode="External"/><Relationship Id="rId5" Type="http://schemas.openxmlformats.org/officeDocument/2006/relationships/hyperlink" Target="https://egem.charlotte.edu/charlotte-participating-in-national-name-exchange-for-high-performing-minority-students/" TargetMode="External"/><Relationship Id="rId6" Type="http://schemas.openxmlformats.org/officeDocument/2006/relationships/hyperlink" Target="https://egem.charlotte.edu/gradschoolmatch-targets-prospective-students/" TargetMode="External"/><Relationship Id="rId7" Type="http://schemas.openxmlformats.org/officeDocument/2006/relationships/hyperlink" Target="https://docs.google.com/spreadsheets/d/1Tr2jqXhzv8dW3QVoWGa_pdkovp5IQ5aMqJwccqf6Izo/edit#gid=0" TargetMode="External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idx="1" type="subTitle"/>
          </p:nvPr>
        </p:nvSpPr>
        <p:spPr>
          <a:xfrm>
            <a:off x="934300" y="1673850"/>
            <a:ext cx="713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Enrollment is Everyone’s Business!</a:t>
            </a:r>
            <a:endParaRPr sz="3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>
            <p:ph idx="1" type="subTitle"/>
          </p:nvPr>
        </p:nvSpPr>
        <p:spPr>
          <a:xfrm>
            <a:off x="429238" y="953325"/>
            <a:ext cx="6625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Graduate Admissions Ambassadors 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1" name="Google Shape;26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50" y="1653451"/>
            <a:ext cx="2057000" cy="101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1850" y="2882250"/>
            <a:ext cx="2057000" cy="8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087" y="3946975"/>
            <a:ext cx="2018825" cy="9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3388" y="1653451"/>
            <a:ext cx="2117237" cy="10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4975" y="2846364"/>
            <a:ext cx="2117225" cy="100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25775" y="4025800"/>
            <a:ext cx="2347787" cy="9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06625" y="1624258"/>
            <a:ext cx="2056999" cy="94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/>
          <p:nvPr>
            <p:ph type="ctrTitle"/>
          </p:nvPr>
        </p:nvSpPr>
        <p:spPr>
          <a:xfrm>
            <a:off x="1143000" y="1565672"/>
            <a:ext cx="6858000" cy="1790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7"/>
          <p:cNvSpPr txBox="1"/>
          <p:nvPr>
            <p:ph idx="1" type="subTitle"/>
          </p:nvPr>
        </p:nvSpPr>
        <p:spPr>
          <a:xfrm>
            <a:off x="429253" y="953325"/>
            <a:ext cx="8110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Top 5 Things You Can Do! (</a:t>
            </a:r>
            <a:r>
              <a:rPr i="1" lang="en" sz="3100">
                <a:latin typeface="Cambria"/>
                <a:ea typeface="Cambria"/>
                <a:cs typeface="Cambria"/>
                <a:sym typeface="Cambria"/>
              </a:rPr>
              <a:t>At a minimum</a:t>
            </a: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….)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47"/>
          <p:cNvSpPr txBox="1"/>
          <p:nvPr/>
        </p:nvSpPr>
        <p:spPr>
          <a:xfrm>
            <a:off x="125938" y="1681488"/>
            <a:ext cx="5824500" cy="26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234950" lvl="0" marL="228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 Narrow"/>
              <a:buAutoNum type="arabicPeriod"/>
            </a:pPr>
            <a:r>
              <a:rPr b="1" i="0" lang="en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Update the program website: </a:t>
            </a:r>
            <a:r>
              <a:rPr b="1" i="0" lang="en" sz="1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1" i="0" sz="19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 Narrow"/>
              <a:buChar char="○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GPD/Coordinator contact Information</a:t>
            </a:r>
            <a:endParaRPr b="0" i="0" sz="15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 Narrow"/>
              <a:buChar char="○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Application deadlines</a:t>
            </a:r>
            <a:endParaRPr b="0" i="0" sz="15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 Narrow"/>
              <a:buChar char="○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Delivery method (in person/online/hybrid</a:t>
            </a:r>
            <a:endParaRPr b="0" i="0" sz="15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 Narrow"/>
              <a:buChar char="○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Plan of study/when are courses offered</a:t>
            </a:r>
            <a:endParaRPr b="0" i="0" sz="15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 Narrow"/>
              <a:buChar char="○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Career outcomes</a:t>
            </a:r>
            <a:endParaRPr b="0" i="0" sz="15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 Narrow"/>
              <a:buChar char="○"/>
            </a:pPr>
            <a:r>
              <a:rPr b="0" i="0" lang="en" sz="15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Funding information</a:t>
            </a:r>
            <a:endParaRPr b="0" i="0" sz="15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5" name="Google Shape;275;p47"/>
          <p:cNvPicPr preferRelativeResize="0"/>
          <p:nvPr/>
        </p:nvPicPr>
        <p:blipFill rotWithShape="1">
          <a:blip r:embed="rId4">
            <a:alphaModFix/>
          </a:blip>
          <a:srcRect b="3437" l="0" r="0" t="0"/>
          <a:stretch/>
        </p:blipFill>
        <p:spPr>
          <a:xfrm>
            <a:off x="3956837" y="1565663"/>
            <a:ext cx="5065935" cy="3150350"/>
          </a:xfrm>
          <a:prstGeom prst="rect">
            <a:avLst/>
          </a:prstGeom>
          <a:noFill/>
          <a:ln cap="flat" cmpd="sng" w="19050">
            <a:solidFill>
              <a:srgbClr val="A4966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/>
          <p:nvPr>
            <p:ph type="ctrTitle"/>
          </p:nvPr>
        </p:nvSpPr>
        <p:spPr>
          <a:xfrm>
            <a:off x="1143000" y="1565672"/>
            <a:ext cx="6858000" cy="1790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8"/>
          <p:cNvSpPr txBox="1"/>
          <p:nvPr>
            <p:ph idx="1" type="subTitle"/>
          </p:nvPr>
        </p:nvSpPr>
        <p:spPr>
          <a:xfrm>
            <a:off x="379713" y="946250"/>
            <a:ext cx="6625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3200">
                <a:latin typeface="Cambria"/>
                <a:ea typeface="Cambria"/>
                <a:cs typeface="Cambria"/>
                <a:sym typeface="Cambria"/>
              </a:rPr>
              <a:t>Top 5 Things You Can Do (cont’d.)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48"/>
          <p:cNvSpPr txBox="1"/>
          <p:nvPr/>
        </p:nvSpPr>
        <p:spPr>
          <a:xfrm>
            <a:off x="443400" y="1212250"/>
            <a:ext cx="8039400" cy="4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b="1" lang="en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Communicate with prospective students (virtually and in person)</a:t>
            </a:r>
            <a:endParaRPr b="1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espond to inquiries in a timely manner</a:t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ngage faculty and current students in the recruitment and retention </a:t>
            </a: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efforts</a:t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Recruit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UNC Charlotte undergraduate students </a:t>
            </a:r>
            <a:r>
              <a:rPr b="1" i="0" lang="en" sz="1500" u="none" cap="none" strike="noStrike">
                <a:solidFill>
                  <a:srgbClr val="38761D"/>
                </a:solidFill>
                <a:latin typeface="Arial Narrow"/>
                <a:ea typeface="Arial Narrow"/>
                <a:cs typeface="Arial Narrow"/>
                <a:sym typeface="Arial Narrow"/>
              </a:rPr>
              <a:t>(especially if your program offers early entry admission!) </a:t>
            </a: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and alumni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Participate in monthly information sessions with Graduate Admissions; better yet, work with them to schedule a program-specific recruitment event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3.  </a:t>
            </a:r>
            <a:r>
              <a:rPr b="1" lang="en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Make decisions on </a:t>
            </a:r>
            <a:r>
              <a:rPr b="1" i="1" lang="en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Ready for Review</a:t>
            </a:r>
            <a:r>
              <a:rPr b="1" lang="en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applications in a timely manner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2385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If your program does not review on a rolling basis, post the review and decision timelines on your website (Example: </a:t>
            </a:r>
            <a:r>
              <a:rPr lang="en" sz="15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M.A. in Counseling</a:t>
            </a: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1430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/>
          <p:nvPr>
            <p:ph type="ctrTitle"/>
          </p:nvPr>
        </p:nvSpPr>
        <p:spPr>
          <a:xfrm>
            <a:off x="1143000" y="1565672"/>
            <a:ext cx="6858000" cy="1790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9"/>
          <p:cNvSpPr txBox="1"/>
          <p:nvPr>
            <p:ph idx="1" type="subTitle"/>
          </p:nvPr>
        </p:nvSpPr>
        <p:spPr>
          <a:xfrm>
            <a:off x="429238" y="953325"/>
            <a:ext cx="662535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3200">
                <a:latin typeface="Cambria"/>
                <a:ea typeface="Cambria"/>
                <a:cs typeface="Cambria"/>
                <a:sym typeface="Cambria"/>
              </a:rPr>
              <a:t>Top 5 Things You Can Do (cont’d.)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49"/>
          <p:cNvSpPr txBox="1"/>
          <p:nvPr/>
        </p:nvSpPr>
        <p:spPr>
          <a:xfrm>
            <a:off x="429254" y="1618300"/>
            <a:ext cx="77988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4.</a:t>
            </a:r>
            <a:r>
              <a:rPr b="1"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b="1" lang="en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Connect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with newly admitted students</a:t>
            </a:r>
            <a:endParaRPr b="1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ncourage admitted students to confirm their intent to enroll and register</a:t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Host an admitted student event (it can be virtual or in person!)</a:t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Contact returning students who are eligible to register (list sent from Graduate Admissions)</a:t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5.</a:t>
            </a:r>
            <a:r>
              <a:rPr b="1"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b="1" lang="en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Engage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with continuing students </a:t>
            </a:r>
            <a:r>
              <a:rPr b="1" i="1" lang="en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(retention!)</a:t>
            </a:r>
            <a:endParaRPr b="1" i="1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ncourage advisor</a:t>
            </a: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 to communicate with students at regular times throughout the semester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Host activities to engage students and create strong student connections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Contact returning students who are eligible to register (list sent from Graduate Admissions)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/>
          <p:nvPr/>
        </p:nvSpPr>
        <p:spPr>
          <a:xfrm>
            <a:off x="429238" y="1618288"/>
            <a:ext cx="5824350" cy="32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5" name="Google Shape;295;p50"/>
          <p:cNvSpPr txBox="1"/>
          <p:nvPr/>
        </p:nvSpPr>
        <p:spPr>
          <a:xfrm>
            <a:off x="757025" y="1131988"/>
            <a:ext cx="744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and Questions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0"/>
          <p:cNvSpPr txBox="1"/>
          <p:nvPr/>
        </p:nvSpPr>
        <p:spPr>
          <a:xfrm>
            <a:off x="4181300" y="2999788"/>
            <a:ext cx="391245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50"/>
          <p:cNvSpPr txBox="1"/>
          <p:nvPr/>
        </p:nvSpPr>
        <p:spPr>
          <a:xfrm>
            <a:off x="722850" y="1941550"/>
            <a:ext cx="76983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2476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is your program doing to recruit new students and retain continuing students?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Is your program experiencing particular enrollment challenges?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Graduate Admissions help?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1"/>
          <p:cNvSpPr txBox="1"/>
          <p:nvPr/>
        </p:nvSpPr>
        <p:spPr>
          <a:xfrm>
            <a:off x="429238" y="1618288"/>
            <a:ext cx="58245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3" name="Google Shape;303;p51"/>
          <p:cNvSpPr txBox="1"/>
          <p:nvPr/>
        </p:nvSpPr>
        <p:spPr>
          <a:xfrm>
            <a:off x="757025" y="1131988"/>
            <a:ext cx="7449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" sz="3500"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b="1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1"/>
          <p:cNvSpPr txBox="1"/>
          <p:nvPr/>
        </p:nvSpPr>
        <p:spPr>
          <a:xfrm>
            <a:off x="4181300" y="2999788"/>
            <a:ext cx="3912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1"/>
          <p:cNvSpPr txBox="1"/>
          <p:nvPr/>
        </p:nvSpPr>
        <p:spPr>
          <a:xfrm>
            <a:off x="722850" y="1941550"/>
            <a:ext cx="7698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GPD</a:t>
            </a:r>
            <a:r>
              <a:rPr i="1"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Net</a:t>
            </a:r>
            <a:endParaRPr i="1"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1"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1"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Graduate School </a:t>
            </a:r>
            <a:r>
              <a:rPr lang="en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Website</a:t>
            </a: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: Faculty and Staff Resources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Fact Book: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Admissions Trends and Yields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Enrollment Data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Retention-Graduation Data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1"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idx="4294967295" type="ctrTitle"/>
          </p:nvPr>
        </p:nvSpPr>
        <p:spPr>
          <a:xfrm>
            <a:off x="1856025" y="3134125"/>
            <a:ext cx="5431950" cy="10453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mbria"/>
              <a:buNone/>
            </a:pPr>
            <a:r>
              <a:rPr b="1" i="0" lang="en" sz="3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Recruitment Refreshers and Discussion</a:t>
            </a:r>
            <a:endParaRPr b="1" i="0" sz="33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/>
          <p:nvPr>
            <p:ph idx="1" type="subTitle"/>
          </p:nvPr>
        </p:nvSpPr>
        <p:spPr>
          <a:xfrm>
            <a:off x="429238" y="953325"/>
            <a:ext cx="662535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Recruitment Team</a:t>
            </a:r>
            <a:endParaRPr sz="3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39"/>
          <p:cNvSpPr txBox="1"/>
          <p:nvPr/>
        </p:nvSpPr>
        <p:spPr>
          <a:xfrm>
            <a:off x="429254" y="1589250"/>
            <a:ext cx="7820100" cy="19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Maryanne Maree-Sams</a:t>
            </a:r>
            <a:r>
              <a:rPr lang="en" sz="210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Director of Recruitment and Post-Baccalaureate Advising</a:t>
            </a:r>
            <a:endParaRPr b="0" i="0" sz="9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Ellie Ivey</a:t>
            </a:r>
            <a:r>
              <a:rPr lang="en" sz="210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Graduate Enrollment Coordinator</a:t>
            </a:r>
            <a:endParaRPr b="1" i="0" sz="21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Sarah Hastings, 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 in the M.A. in Counseling Program</a:t>
            </a:r>
            <a:endParaRPr b="0" i="1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Kelly Duong</a:t>
            </a:r>
            <a:r>
              <a:rPr lang="en" sz="210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i="1" lang="en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 in the M.A. in Counseling Program</a:t>
            </a:r>
            <a:endParaRPr b="0" i="1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1" name="Google Shape;21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663" y="3032000"/>
            <a:ext cx="99060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9588" y="2365525"/>
            <a:ext cx="1167499" cy="11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ctrTitle"/>
          </p:nvPr>
        </p:nvSpPr>
        <p:spPr>
          <a:xfrm>
            <a:off x="1143000" y="1565672"/>
            <a:ext cx="6858000" cy="1790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0"/>
          <p:cNvSpPr txBox="1"/>
          <p:nvPr>
            <p:ph idx="1" type="subTitle"/>
          </p:nvPr>
        </p:nvSpPr>
        <p:spPr>
          <a:xfrm>
            <a:off x="1259238" y="865050"/>
            <a:ext cx="6625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Action Items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252375" y="1441725"/>
            <a:ext cx="4509000" cy="3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222250" lvl="0" marL="228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 Narrow"/>
              <a:buChar char="●"/>
            </a:pPr>
            <a:r>
              <a:rPr b="1" i="1" lang="en" sz="21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RECRUIT</a:t>
            </a:r>
            <a:r>
              <a:rPr lang="en" sz="2100"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b="0" i="0" lang="en" sz="2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Feed the admissions funnel with quality prospects and inquiries</a:t>
            </a:r>
            <a:endParaRPr b="0" i="0" sz="21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 Narrow"/>
              <a:buChar char="●"/>
            </a:pPr>
            <a:r>
              <a:rPr b="1" i="1" lang="en" sz="21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</a:t>
            </a:r>
            <a:r>
              <a:rPr lang="en" sz="2100"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b="0" i="0" lang="en" sz="2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Give prospective students and applicants relevant information in a timely manner</a:t>
            </a:r>
            <a:endParaRPr b="0" i="0" sz="21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 Narrow"/>
              <a:buChar char="●"/>
            </a:pPr>
            <a:r>
              <a:rPr b="1" i="1" lang="en" sz="21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CONNECT</a:t>
            </a:r>
            <a:r>
              <a:rPr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b="0" i="0" lang="en" sz="21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Increase </a:t>
            </a:r>
            <a:r>
              <a:rPr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</a:t>
            </a:r>
            <a:r>
              <a:rPr b="0" i="0" lang="en" sz="21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ield at every phase of the recruitment funnel</a:t>
            </a:r>
            <a:endParaRPr b="0" i="0" sz="21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476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2100"/>
              <a:buFont typeface="Arial Narrow"/>
              <a:buChar char="○"/>
            </a:pPr>
            <a:r>
              <a:rPr b="0" i="0" lang="en" sz="21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Specifically the admit to enroll**</a:t>
            </a:r>
            <a:endParaRPr b="0" i="0" sz="21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0" name="Google Shape;22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2741" y="1353452"/>
            <a:ext cx="3879505" cy="2808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idx="1" type="subTitle"/>
          </p:nvPr>
        </p:nvSpPr>
        <p:spPr>
          <a:xfrm>
            <a:off x="429238" y="953325"/>
            <a:ext cx="775995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**Fall 2022: </a:t>
            </a: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Accept to Enroll Yield 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6" name="Google Shape;22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400" y="1767800"/>
            <a:ext cx="7949051" cy="207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type="ctrTitle"/>
          </p:nvPr>
        </p:nvSpPr>
        <p:spPr>
          <a:xfrm>
            <a:off x="1143000" y="1565672"/>
            <a:ext cx="6858000" cy="1790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2"/>
          <p:cNvSpPr txBox="1"/>
          <p:nvPr>
            <p:ph idx="1" type="subTitle"/>
          </p:nvPr>
        </p:nvSpPr>
        <p:spPr>
          <a:xfrm>
            <a:off x="429253" y="953325"/>
            <a:ext cx="80607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Graduate Admissions: </a:t>
            </a:r>
            <a:r>
              <a:rPr i="1" lang="en" sz="31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Recruit</a:t>
            </a:r>
            <a:endParaRPr i="1" sz="32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478750" y="1441725"/>
            <a:ext cx="7961700" cy="4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Slate </a:t>
            </a:r>
            <a:r>
              <a:rPr b="1" i="0" lang="en" sz="21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Communication Campaigns 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Currently running: Yield and Anti-Melt Campaigns (email, text, calls, print)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Marketing team is updating these on the</a:t>
            </a: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" sz="15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communication flow spreadsheet</a:t>
            </a:r>
            <a:r>
              <a:rPr b="0" i="0" lang="en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(posted in GPD Net)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Campus Tours </a:t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Tours are offered every Tuesday at 10am and by appointment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Special tours are offered for groups (TRIO, schools, organizations, etc.)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Recruitment Events/Opportunities</a:t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National Name Exchange</a:t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GradSchoolMatch</a:t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7145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Char char="○"/>
            </a:pPr>
            <a:r>
              <a:rPr lang="en" sz="15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7"/>
              </a:rPr>
              <a:t>Fairs</a:t>
            </a: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(list of local, national and international events)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34" name="Google Shape;234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9550" y="2667250"/>
            <a:ext cx="963450" cy="9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idx="1" type="subTitle"/>
          </p:nvPr>
        </p:nvSpPr>
        <p:spPr>
          <a:xfrm>
            <a:off x="195763" y="967475"/>
            <a:ext cx="6625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Graduate Admissions: </a:t>
            </a:r>
            <a:r>
              <a:rPr i="1" lang="en" sz="31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Inform</a:t>
            </a: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43"/>
          <p:cNvSpPr txBox="1"/>
          <p:nvPr/>
        </p:nvSpPr>
        <p:spPr>
          <a:xfrm>
            <a:off x="233650" y="1556550"/>
            <a:ext cx="66255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Information Sessions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</a:t>
            </a:r>
            <a:r>
              <a:rPr b="1" i="1" lang="en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Virtual and In person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 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5875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 Narrow"/>
              <a:buChar char="○"/>
            </a:pPr>
            <a:r>
              <a:rPr lang="en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Provides a general overview of programs, admissions requirements, the application process including standardized test requirements, funding opportunities, and financial aid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3200" lvl="1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○"/>
            </a:pPr>
            <a:r>
              <a:rPr lang="en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Specific sessions for 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Early Entry, Faculty</a:t>
            </a:r>
            <a:r>
              <a:rPr lang="en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/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Staff</a:t>
            </a:r>
            <a:r>
              <a:rPr lang="en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specialized groups, and individual programs</a:t>
            </a:r>
            <a:endParaRPr b="0" i="0" sz="1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Individual Appointments</a:t>
            </a:r>
            <a:endParaRPr b="0" i="0" sz="1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320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○"/>
            </a:pPr>
            <a:r>
              <a:rPr lang="en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Online and in person, 1:1 appointments with admissions counselors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Office Hours</a:t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320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○"/>
            </a:pPr>
            <a:r>
              <a:rPr lang="en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Bi-weekly virtual office hours for prospective students to ask questions about topics of interest</a:t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41" name="Google Shape;24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3377" y="1778677"/>
            <a:ext cx="891150" cy="8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1050" y="3748398"/>
            <a:ext cx="994425" cy="9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9400" y="2842250"/>
            <a:ext cx="891150" cy="90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750" y="952500"/>
            <a:ext cx="7283399" cy="397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/>
          <p:nvPr>
            <p:ph type="ctrTitle"/>
          </p:nvPr>
        </p:nvSpPr>
        <p:spPr>
          <a:xfrm>
            <a:off x="1143000" y="1565672"/>
            <a:ext cx="6858000" cy="17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5"/>
          <p:cNvSpPr txBox="1"/>
          <p:nvPr>
            <p:ph idx="1" type="subTitle"/>
          </p:nvPr>
        </p:nvSpPr>
        <p:spPr>
          <a:xfrm>
            <a:off x="429238" y="953325"/>
            <a:ext cx="6625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Graduate Admissions: </a:t>
            </a:r>
            <a:r>
              <a:rPr i="1" lang="en" sz="31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Connect</a:t>
            </a:r>
            <a:r>
              <a:rPr lang="en" sz="31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5" name="Google Shape;255;p45"/>
          <p:cNvSpPr txBox="1"/>
          <p:nvPr/>
        </p:nvSpPr>
        <p:spPr>
          <a:xfrm>
            <a:off x="429250" y="1627288"/>
            <a:ext cx="8139000" cy="30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Targeted Outreach - Over 1000 outbound calls to date this semester</a:t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Graduate student workers calland encourage prospective students to submit the application, complete the application, and confirm their intent to enroll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Admissions Ambassadors 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955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○"/>
            </a:pPr>
            <a:r>
              <a:rPr lang="en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Graduate Admissions Ambassadors interact with prospective and admitted students to help answer questions about the university and encourage them to enroll</a:t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Admitted Student </a:t>
            </a:r>
            <a:r>
              <a:rPr b="1" lang="en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Information Sessions</a:t>
            </a:r>
            <a:r>
              <a:rPr b="1" lang="en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320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○"/>
            </a:pPr>
            <a:r>
              <a:rPr lang="en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Designed specifically to engage admitted students and share information to help them choose UNC Charlotte </a:t>
            </a:r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