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311" r:id="rId2"/>
    <p:sldId id="286" r:id="rId3"/>
    <p:sldId id="287" r:id="rId4"/>
    <p:sldId id="292" r:id="rId5"/>
    <p:sldId id="290" r:id="rId6"/>
    <p:sldId id="291" r:id="rId7"/>
    <p:sldId id="289" r:id="rId8"/>
    <p:sldId id="288" r:id="rId9"/>
    <p:sldId id="293" r:id="rId10"/>
    <p:sldId id="294" r:id="rId11"/>
    <p:sldId id="295" r:id="rId12"/>
    <p:sldId id="296" r:id="rId13"/>
    <p:sldId id="298" r:id="rId14"/>
    <p:sldId id="300" r:id="rId15"/>
    <p:sldId id="305" r:id="rId16"/>
    <p:sldId id="306" r:id="rId17"/>
    <p:sldId id="308" r:id="rId18"/>
    <p:sldId id="307" r:id="rId19"/>
    <p:sldId id="309" r:id="rId20"/>
    <p:sldId id="310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si0zNFYpwKahhLZ9WrNNFp5nT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8993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630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211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527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215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377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466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385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134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969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58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04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831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0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405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634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080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29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5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20638" y="1427857"/>
            <a:ext cx="69285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Critical Issues for Academic </a:t>
            </a:r>
            <a:r>
              <a:rPr lang="en-US" sz="3200" dirty="0" smtClean="0">
                <a:solidFill>
                  <a:schemeClr val="bg1"/>
                </a:solidFill>
              </a:rPr>
              <a:t>Advisors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of F-1 &amp; J-1 International Students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996542" y="3482559"/>
            <a:ext cx="6176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Presented by the International Student and Scholar Office (ISSO) </a:t>
            </a:r>
          </a:p>
        </p:txBody>
      </p:sp>
    </p:spTree>
    <p:extLst>
      <p:ext uri="{BB962C8B-B14F-4D97-AF65-F5344CB8AC3E}">
        <p14:creationId xmlns:p14="http://schemas.microsoft.com/office/powerpoint/2010/main" val="4697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395" y="1353036"/>
            <a:ext cx="990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Role &amp; Function of the ISSO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846965" y="1731105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769395" y="2416951"/>
            <a:ext cx="7101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Assists students in maintaining legal F-1 status. </a:t>
            </a:r>
          </a:p>
        </p:txBody>
      </p:sp>
    </p:spTree>
    <p:extLst>
      <p:ext uri="{BB962C8B-B14F-4D97-AF65-F5344CB8AC3E}">
        <p14:creationId xmlns:p14="http://schemas.microsoft.com/office/powerpoint/2010/main" val="37010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307" y="1300586"/>
            <a:ext cx="990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Maintenance of Status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19" y="1916139"/>
            <a:ext cx="10269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Must be enrolled “fulltime” each semester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Undergrads </a:t>
            </a:r>
            <a:r>
              <a:rPr lang="en-US" sz="2400" dirty="0"/>
              <a:t>= 12 credit hrs. </a:t>
            </a:r>
            <a:endParaRPr lang="en-US" sz="2400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Grads </a:t>
            </a:r>
            <a:r>
              <a:rPr lang="en-US" sz="2400" dirty="0"/>
              <a:t>= 9 credit </a:t>
            </a:r>
            <a:r>
              <a:rPr lang="en-US" sz="2400" dirty="0" err="1" smtClean="0"/>
              <a:t>hrs</a:t>
            </a:r>
            <a:r>
              <a:rPr lang="en-US" sz="2400" dirty="0" smtClean="0"/>
              <a:t> or full time designation in “residency</a:t>
            </a:r>
            <a:r>
              <a:rPr lang="en-US" sz="2400" dirty="0"/>
              <a:t>” </a:t>
            </a:r>
            <a:r>
              <a:rPr lang="en-US" sz="2400" dirty="0" smtClean="0"/>
              <a:t>classes as </a:t>
            </a:r>
            <a:r>
              <a:rPr lang="en-US" sz="2400" dirty="0" smtClean="0"/>
              <a:t>determined </a:t>
            </a:r>
            <a:r>
              <a:rPr lang="en-US" sz="2400" dirty="0"/>
              <a:t>by the Graduate School. </a:t>
            </a:r>
            <a:endParaRPr lang="en-US" sz="2400" dirty="0" smtClean="0"/>
          </a:p>
          <a:p>
            <a:pPr lvl="2"/>
            <a:endParaRPr lang="en-US" sz="2400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more than one online class can count toward a student’s full-time enrollment.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a student is enrolled in only one class, that class must be in-person or hybrid.</a:t>
            </a:r>
            <a:endParaRPr lang="en-US" sz="2400" dirty="0" smtClean="0"/>
          </a:p>
          <a:p>
            <a:pPr lvl="2"/>
            <a:endParaRPr lang="en-US" sz="24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55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616" y="1731105"/>
            <a:ext cx="9907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631580" y="2038882"/>
            <a:ext cx="105624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Valid </a:t>
            </a:r>
            <a:r>
              <a:rPr lang="en-US" sz="2400" dirty="0"/>
              <a:t>reasons to authorize less than fulltime requirement include the following… 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Documented </a:t>
            </a:r>
            <a:r>
              <a:rPr lang="en-US" sz="2400" dirty="0"/>
              <a:t>illness or medical condition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Initial </a:t>
            </a:r>
            <a:r>
              <a:rPr lang="en-US" sz="2400" dirty="0"/>
              <a:t>difficulty with the English language </a:t>
            </a:r>
            <a:r>
              <a:rPr lang="en-US" sz="2400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Initial </a:t>
            </a:r>
            <a:r>
              <a:rPr lang="en-US" sz="2400" dirty="0"/>
              <a:t>difficulty with reading requirements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Unfamiliarity </a:t>
            </a:r>
            <a:r>
              <a:rPr lang="en-US" sz="2400" dirty="0"/>
              <a:t>with U.S. teaching methods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Improper </a:t>
            </a:r>
            <a:r>
              <a:rPr lang="en-US" sz="2400" dirty="0"/>
              <a:t>course level placement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complete course of study in current </a:t>
            </a:r>
            <a:r>
              <a:rPr lang="en-US" sz="2400" dirty="0" smtClean="0"/>
              <a:t>term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students only need 1 final course to graduate in the current term, the final class must be in-person or hybrid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35269" y="1172574"/>
            <a:ext cx="3449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Maintenance of Status</a:t>
            </a:r>
          </a:p>
        </p:txBody>
      </p:sp>
    </p:spTree>
    <p:extLst>
      <p:ext uri="{BB962C8B-B14F-4D97-AF65-F5344CB8AC3E}">
        <p14:creationId xmlns:p14="http://schemas.microsoft.com/office/powerpoint/2010/main" val="37609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616" y="2267436"/>
            <a:ext cx="99077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Keep </a:t>
            </a:r>
            <a:r>
              <a:rPr lang="en-US" sz="2400" dirty="0"/>
              <a:t>I-20 or DS-2019 valid by…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completing </a:t>
            </a:r>
            <a:r>
              <a:rPr lang="en-US" sz="2400" dirty="0"/>
              <a:t>studies prior to expiration date or;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requesting </a:t>
            </a:r>
            <a:r>
              <a:rPr lang="en-US" sz="2400" dirty="0"/>
              <a:t>timely program </a:t>
            </a:r>
            <a:r>
              <a:rPr lang="en-US" sz="2400" dirty="0" smtClean="0"/>
              <a:t>extension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making </a:t>
            </a:r>
            <a:r>
              <a:rPr lang="en-US" sz="2400" dirty="0"/>
              <a:t>timely updates such as changes in educational level, program of study, or transfer to another school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2616" y="1438901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Maintenance of Status </a:t>
            </a:r>
          </a:p>
        </p:txBody>
      </p:sp>
    </p:spTree>
    <p:extLst>
      <p:ext uri="{BB962C8B-B14F-4D97-AF65-F5344CB8AC3E}">
        <p14:creationId xmlns:p14="http://schemas.microsoft.com/office/powerpoint/2010/main" val="6160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096" y="1223641"/>
            <a:ext cx="990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Maintenance of Status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712758" y="1916139"/>
            <a:ext cx="109546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Report </a:t>
            </a:r>
            <a:r>
              <a:rPr lang="en-US" sz="2400" dirty="0"/>
              <a:t>changes of address within 10 days of a move.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Limit </a:t>
            </a:r>
            <a:r>
              <a:rPr lang="en-US" sz="2400" dirty="0"/>
              <a:t>on-campus work to 20 </a:t>
            </a:r>
            <a:r>
              <a:rPr lang="en-US" sz="2400" dirty="0" err="1"/>
              <a:t>hrs</a:t>
            </a:r>
            <a:r>
              <a:rPr lang="en-US" sz="2400" dirty="0"/>
              <a:t>/week (during academic year).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Obtain </a:t>
            </a:r>
            <a:r>
              <a:rPr lang="en-US" sz="2400" dirty="0"/>
              <a:t>authorization for any off-campus employment </a:t>
            </a:r>
          </a:p>
          <a:p>
            <a:pPr marL="804863" lvl="7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Curricular </a:t>
            </a:r>
            <a:r>
              <a:rPr lang="en-US" sz="2400" dirty="0"/>
              <a:t>Practical </a:t>
            </a:r>
            <a:r>
              <a:rPr lang="en-US" sz="2400" dirty="0" smtClean="0"/>
              <a:t>Training</a:t>
            </a:r>
          </a:p>
          <a:p>
            <a:pPr marL="804863" lvl="5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Optional </a:t>
            </a:r>
            <a:r>
              <a:rPr lang="en-US" sz="2400" dirty="0"/>
              <a:t>Practical Training </a:t>
            </a:r>
            <a:endParaRPr lang="en-US" sz="2400" dirty="0" smtClean="0"/>
          </a:p>
          <a:p>
            <a:pPr marL="804863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Academic </a:t>
            </a:r>
            <a:r>
              <a:rPr lang="en-US" sz="2400" dirty="0"/>
              <a:t>Training (J-1 only</a:t>
            </a:r>
            <a:r>
              <a:rPr lang="en-US" sz="2400" dirty="0" smtClean="0"/>
              <a:t>)</a:t>
            </a:r>
          </a:p>
          <a:p>
            <a:pPr marL="804863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Severe </a:t>
            </a:r>
            <a:r>
              <a:rPr lang="en-US" sz="2400" dirty="0"/>
              <a:t>Economic </a:t>
            </a:r>
            <a:r>
              <a:rPr lang="en-US" sz="2400" dirty="0" smtClean="0"/>
              <a:t>Hardship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Depart </a:t>
            </a:r>
            <a:r>
              <a:rPr lang="en-US" sz="2400" dirty="0"/>
              <a:t>the U.S. within 60 days of program completion or apply for Post-Completion Optional Practical Training. </a:t>
            </a:r>
          </a:p>
        </p:txBody>
      </p:sp>
    </p:spTree>
    <p:extLst>
      <p:ext uri="{BB962C8B-B14F-4D97-AF65-F5344CB8AC3E}">
        <p14:creationId xmlns:p14="http://schemas.microsoft.com/office/powerpoint/2010/main" val="27777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208" y="1146697"/>
            <a:ext cx="990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Some other critical issues for international students…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634208" y="1916139"/>
            <a:ext cx="9806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Obtaining a North Carolina </a:t>
            </a:r>
            <a:r>
              <a:rPr lang="en-US" sz="2400" dirty="0" smtClean="0"/>
              <a:t>driver's </a:t>
            </a:r>
            <a:r>
              <a:rPr lang="en-US" sz="2400" dirty="0"/>
              <a:t>license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Obtaining </a:t>
            </a:r>
            <a:r>
              <a:rPr lang="en-US" sz="2400" dirty="0"/>
              <a:t>a Social Security Number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Opening </a:t>
            </a:r>
            <a:r>
              <a:rPr lang="en-US" sz="2400" dirty="0"/>
              <a:t>a bank account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Adjusting </a:t>
            </a:r>
            <a:r>
              <a:rPr lang="en-US" sz="2400" dirty="0"/>
              <a:t>to English language, U.S. academic &amp; social environment</a:t>
            </a:r>
          </a:p>
        </p:txBody>
      </p:sp>
    </p:spTree>
    <p:extLst>
      <p:ext uri="{BB962C8B-B14F-4D97-AF65-F5344CB8AC3E}">
        <p14:creationId xmlns:p14="http://schemas.microsoft.com/office/powerpoint/2010/main" val="30428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616" y="1731105"/>
            <a:ext cx="9907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975947" y="1315606"/>
            <a:ext cx="8379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Some classroom issues for international students and faculty…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975947" y="2572276"/>
            <a:ext cx="105683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Requesting more time on </a:t>
            </a:r>
            <a:r>
              <a:rPr lang="en-US" sz="2400" dirty="0" smtClean="0"/>
              <a:t>exams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Taking </a:t>
            </a:r>
            <a:r>
              <a:rPr lang="en-US" sz="2400" dirty="0"/>
              <a:t>a dictionary to exams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Recording </a:t>
            </a:r>
            <a:r>
              <a:rPr lang="en-US" sz="2400" dirty="0"/>
              <a:t>class lectures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Difficulty </a:t>
            </a:r>
            <a:r>
              <a:rPr lang="en-US" sz="2400" dirty="0"/>
              <a:t>participating in group discussions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Confusion </a:t>
            </a:r>
            <a:r>
              <a:rPr lang="en-US" sz="2400" dirty="0"/>
              <a:t>about academic integrity rules/regulations</a:t>
            </a:r>
          </a:p>
        </p:txBody>
      </p:sp>
    </p:spTree>
    <p:extLst>
      <p:ext uri="{BB962C8B-B14F-4D97-AF65-F5344CB8AC3E}">
        <p14:creationId xmlns:p14="http://schemas.microsoft.com/office/powerpoint/2010/main" val="40840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8" y="1146697"/>
            <a:ext cx="990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Critical Roles for Academic Advisors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983" y="2088086"/>
            <a:ext cx="10615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graduate students, make timely admissions &amp; funding decisions in order to ensure timely processing of I-20s and visa interviews abroad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Assist </a:t>
            </a:r>
            <a:r>
              <a:rPr lang="en-US" sz="2400" dirty="0"/>
              <a:t>students in enrolling in a full course of study and refer them to the ISSO for any exceptions PRIOR to dropping below fulltime or withdrawing from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19856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78" y="1417118"/>
            <a:ext cx="990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Critical Roles for Academic Advisors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846965" y="13401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810054" y="2490381"/>
            <a:ext cx="9907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Always </a:t>
            </a:r>
            <a:r>
              <a:rPr lang="en-US" sz="2400" dirty="0"/>
              <a:t>refer international students to the ISSO for information on </a:t>
            </a:r>
            <a:r>
              <a:rPr lang="en-US" sz="2400" dirty="0" smtClean="0"/>
              <a:t>off campus </a:t>
            </a:r>
            <a:r>
              <a:rPr lang="en-US" sz="2400" dirty="0"/>
              <a:t>work authorization; violations are NOT forgiven by DHS.</a:t>
            </a:r>
          </a:p>
        </p:txBody>
      </p:sp>
    </p:spTree>
    <p:extLst>
      <p:ext uri="{BB962C8B-B14F-4D97-AF65-F5344CB8AC3E}">
        <p14:creationId xmlns:p14="http://schemas.microsoft.com/office/powerpoint/2010/main" val="35430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942" y="1531418"/>
            <a:ext cx="990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Critical Roles for Academic Advisors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430" y="2529915"/>
            <a:ext cx="9415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 aware of issues &amp; challenges that are unique to F-1 students both upon arrival and throughout their academic programs.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Always </a:t>
            </a:r>
            <a:r>
              <a:rPr lang="en-US" sz="2400" dirty="0"/>
              <a:t>feel free to reach out to the ISSO staff to consult on a challenging situation or get perspective.</a:t>
            </a:r>
          </a:p>
        </p:txBody>
      </p:sp>
    </p:spTree>
    <p:extLst>
      <p:ext uri="{BB962C8B-B14F-4D97-AF65-F5344CB8AC3E}">
        <p14:creationId xmlns:p14="http://schemas.microsoft.com/office/powerpoint/2010/main" val="29290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616" y="1731105"/>
            <a:ext cx="9907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630116" y="2684844"/>
            <a:ext cx="9357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non-immigrant visa categories issued by U.S. Consulates abroad for those who seek to come to the U.S. specifically for the purpose of study.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06770" y="1377529"/>
            <a:ext cx="4692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Who is an F-1 or J-1 Student?  </a:t>
            </a:r>
          </a:p>
        </p:txBody>
      </p:sp>
    </p:spTree>
    <p:extLst>
      <p:ext uri="{BB962C8B-B14F-4D97-AF65-F5344CB8AC3E}">
        <p14:creationId xmlns:p14="http://schemas.microsoft.com/office/powerpoint/2010/main" val="22869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947" y="1159279"/>
            <a:ext cx="990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International Student and Scholar Office Contact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947" y="223540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CHHS Room 202 </a:t>
            </a:r>
            <a:r>
              <a:rPr lang="en-US" sz="2400" dirty="0" smtClean="0"/>
              <a:t>704-687-7781</a:t>
            </a:r>
          </a:p>
          <a:p>
            <a:r>
              <a:rPr lang="en-US" sz="2400" dirty="0" smtClean="0"/>
              <a:t>www.isso.uncc.edu </a:t>
            </a:r>
          </a:p>
          <a:p>
            <a:endParaRPr lang="en-US" sz="2400" dirty="0"/>
          </a:p>
          <a:p>
            <a:r>
              <a:rPr lang="en-US" sz="2400" dirty="0" smtClean="0"/>
              <a:t>Tarek </a:t>
            </a:r>
            <a:r>
              <a:rPr lang="en-US" sz="2400" dirty="0" err="1"/>
              <a:t>Elshayeb</a:t>
            </a:r>
            <a:r>
              <a:rPr lang="en-US" sz="2400" dirty="0"/>
              <a:t>, </a:t>
            </a:r>
            <a:r>
              <a:rPr lang="en-US" sz="2400" dirty="0" smtClean="0"/>
              <a:t>Director</a:t>
            </a:r>
          </a:p>
          <a:p>
            <a:r>
              <a:rPr lang="en-US" sz="2400" dirty="0" smtClean="0"/>
              <a:t>telshaye@uncc.edu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Amy </a:t>
            </a:r>
            <a:r>
              <a:rPr lang="en-US" sz="2400" dirty="0" smtClean="0"/>
              <a:t>Mabery</a:t>
            </a:r>
            <a:r>
              <a:rPr lang="en-US" sz="2400" dirty="0" smtClean="0"/>
              <a:t>, Assistant Director</a:t>
            </a:r>
          </a:p>
          <a:p>
            <a:r>
              <a:rPr lang="en-US" sz="2400" dirty="0"/>
              <a:t>ammabery@uncc.edu</a:t>
            </a:r>
          </a:p>
        </p:txBody>
      </p:sp>
    </p:spTree>
    <p:extLst>
      <p:ext uri="{BB962C8B-B14F-4D97-AF65-F5344CB8AC3E}">
        <p14:creationId xmlns:p14="http://schemas.microsoft.com/office/powerpoint/2010/main" val="33974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616" y="1731105"/>
            <a:ext cx="9907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2616" y="1131124"/>
            <a:ext cx="3959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Immigration Terminology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8553" y="1854768"/>
            <a:ext cx="106738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DHS: Department of Homeland Security (formerly INS)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Visa</a:t>
            </a:r>
            <a:r>
              <a:rPr lang="en-US" sz="2400" dirty="0"/>
              <a:t>: the travel document issued by U.S. Department of State for travel into the U.S. (the visa may expire while in the U.S. but does not determine status)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Status</a:t>
            </a:r>
            <a:r>
              <a:rPr lang="en-US" sz="2400" dirty="0"/>
              <a:t>: what you hold once you enter the U.S. For F-1 students, D/S “duration of status” is marked on their I-94 record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I-94</a:t>
            </a:r>
            <a:r>
              <a:rPr lang="en-US" sz="2400" dirty="0"/>
              <a:t>: the arrival/departure record</a:t>
            </a:r>
          </a:p>
        </p:txBody>
      </p:sp>
    </p:spTree>
    <p:extLst>
      <p:ext uri="{BB962C8B-B14F-4D97-AF65-F5344CB8AC3E}">
        <p14:creationId xmlns:p14="http://schemas.microsoft.com/office/powerpoint/2010/main" val="22521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942" y="1223641"/>
            <a:ext cx="990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Immigration Terminology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682868" y="2222185"/>
            <a:ext cx="9709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SEVIS (Student &amp; Exchange Visitor Information System): tracking system used by U.S. government for all F-1 and J-1 international students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I-20 </a:t>
            </a:r>
            <a:r>
              <a:rPr lang="en-US" sz="2400" dirty="0"/>
              <a:t>(F-1) or DS-2019 (J-1): document issued by ISSO upon admission for purpose of visa interview and entry to the U.S. </a:t>
            </a:r>
          </a:p>
        </p:txBody>
      </p:sp>
    </p:spTree>
    <p:extLst>
      <p:ext uri="{BB962C8B-B14F-4D97-AF65-F5344CB8AC3E}">
        <p14:creationId xmlns:p14="http://schemas.microsoft.com/office/powerpoint/2010/main" val="15994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616" y="1731105"/>
            <a:ext cx="9907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764930" y="1402815"/>
            <a:ext cx="837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Timeline for New F-1/J-1 Students Coming from Abroad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30" y="2191891"/>
            <a:ext cx="89095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the student is admitted, they are instructed to upload proof of financial </a:t>
            </a:r>
            <a:r>
              <a:rPr lang="en-US" sz="2400" dirty="0" smtClean="0"/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admitted and the financial support is approved, the ISSO creates I-20 or </a:t>
            </a:r>
            <a:r>
              <a:rPr lang="en-US" sz="2400" dirty="0" smtClean="0"/>
              <a:t>DS-2019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I-20 </a:t>
            </a:r>
            <a:r>
              <a:rPr lang="en-US" sz="2400" dirty="0"/>
              <a:t>or DS-2019 and orientation material </a:t>
            </a:r>
            <a:r>
              <a:rPr lang="en-US" sz="2400" dirty="0" smtClean="0"/>
              <a:t>are sent </a:t>
            </a:r>
            <a:r>
              <a:rPr lang="en-US" sz="2400" dirty="0"/>
              <a:t>to student.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Student </a:t>
            </a:r>
            <a:r>
              <a:rPr lang="en-US" sz="2400" dirty="0"/>
              <a:t>applies for F-1 or J-1 visa at US consulate.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Student </a:t>
            </a:r>
            <a:r>
              <a:rPr lang="en-US" sz="2400" dirty="0"/>
              <a:t>enters U.S. up to 30 days prior to start of semester. </a:t>
            </a:r>
          </a:p>
        </p:txBody>
      </p:sp>
    </p:spTree>
    <p:extLst>
      <p:ext uri="{BB962C8B-B14F-4D97-AF65-F5344CB8AC3E}">
        <p14:creationId xmlns:p14="http://schemas.microsoft.com/office/powerpoint/2010/main" val="30830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186" y="1321960"/>
            <a:ext cx="990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Role &amp; Function of the ISSO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674076" y="2266146"/>
            <a:ext cx="10008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Serves as the Designated School Officials (DSOs) for F-1 students and issues form I-20 immigration document.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Serves </a:t>
            </a:r>
            <a:r>
              <a:rPr lang="en-US" sz="2400" dirty="0"/>
              <a:t>as the Responsible Officers (ROs) for J-1 students/scholars and issues form DS-2019 immigration document.</a:t>
            </a:r>
          </a:p>
        </p:txBody>
      </p:sp>
    </p:spTree>
    <p:extLst>
      <p:ext uri="{BB962C8B-B14F-4D97-AF65-F5344CB8AC3E}">
        <p14:creationId xmlns:p14="http://schemas.microsoft.com/office/powerpoint/2010/main" val="15420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431" y="1300586"/>
            <a:ext cx="990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Role &amp; Function of the ISSO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458361" y="2477163"/>
            <a:ext cx="98198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Responsible for compliance with government immigration regulations for all F-1 and J-1 exchange students and visiting scholars at UNC Charlotte.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Makes </a:t>
            </a:r>
            <a:r>
              <a:rPr lang="en-US" sz="2400" dirty="0"/>
              <a:t>regular reports to DHS via SEVIS in the areas of enrollment, changes in address &amp; biographical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3630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616" y="1731105"/>
            <a:ext cx="9907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992159" y="1300586"/>
            <a:ext cx="4281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Role &amp; Function of the ISSO</a:t>
            </a:r>
          </a:p>
        </p:txBody>
      </p:sp>
      <p:sp>
        <p:nvSpPr>
          <p:cNvPr id="4" name="Rectangle 3"/>
          <p:cNvSpPr/>
          <p:nvPr/>
        </p:nvSpPr>
        <p:spPr>
          <a:xfrm>
            <a:off x="807520" y="2333097"/>
            <a:ext cx="9875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Provides programs, general advising, and services for all non-immigrant international students upon arrival and throughout their programs.</a:t>
            </a:r>
          </a:p>
        </p:txBody>
      </p:sp>
    </p:spTree>
    <p:extLst>
      <p:ext uri="{BB962C8B-B14F-4D97-AF65-F5344CB8AC3E}">
        <p14:creationId xmlns:p14="http://schemas.microsoft.com/office/powerpoint/2010/main" val="7181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508" y="1577585"/>
            <a:ext cx="9907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16C46-1682-41C0-99B0-6BC7612D108D}"/>
              </a:ext>
            </a:extLst>
          </p:cNvPr>
          <p:cNvSpPr txBox="1"/>
          <p:nvPr/>
        </p:nvSpPr>
        <p:spPr>
          <a:xfrm>
            <a:off x="1723292" y="1454474"/>
            <a:ext cx="83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508" y="1223642"/>
            <a:ext cx="4366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Role &amp; Function of the ISSO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8508" y="2254693"/>
            <a:ext cx="8531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Works with departments and offices across campus on issues unique to F-1, J-1 such as… </a:t>
            </a:r>
            <a:endParaRPr lang="en-US" sz="2400" dirty="0" smtClean="0"/>
          </a:p>
          <a:p>
            <a:r>
              <a:rPr lang="en-US" sz="2400" dirty="0" smtClean="0"/>
              <a:t>	• </a:t>
            </a:r>
            <a:r>
              <a:rPr lang="en-US" sz="2400" dirty="0"/>
              <a:t>Health insurance requirement </a:t>
            </a:r>
            <a:endParaRPr lang="en-US" sz="2400" dirty="0" smtClean="0"/>
          </a:p>
          <a:p>
            <a:r>
              <a:rPr lang="en-US" sz="2400" dirty="0" smtClean="0"/>
              <a:t>	• </a:t>
            </a:r>
            <a:r>
              <a:rPr lang="en-US" sz="2400" dirty="0"/>
              <a:t>On and off-campus employment </a:t>
            </a:r>
            <a:r>
              <a:rPr lang="en-US" sz="2400" dirty="0" smtClean="0"/>
              <a:t>issues </a:t>
            </a:r>
            <a:endParaRPr lang="en-US" sz="2400" dirty="0"/>
          </a:p>
          <a:p>
            <a:r>
              <a:rPr lang="en-US" sz="2400" dirty="0" smtClean="0"/>
              <a:t>	• </a:t>
            </a:r>
            <a:r>
              <a:rPr lang="en-US" sz="2400" dirty="0"/>
              <a:t>Fulltime enrollment requirement </a:t>
            </a:r>
          </a:p>
        </p:txBody>
      </p:sp>
    </p:spTree>
    <p:extLst>
      <p:ext uri="{BB962C8B-B14F-4D97-AF65-F5344CB8AC3E}">
        <p14:creationId xmlns:p14="http://schemas.microsoft.com/office/powerpoint/2010/main" val="13447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4571</TotalTime>
  <Words>935</Words>
  <Application>Microsoft Office PowerPoint</Application>
  <PresentationFormat>Widescreen</PresentationFormat>
  <Paragraphs>126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Admitted Student Information Session</dc:title>
  <dc:creator>Microsoft Office User</dc:creator>
  <cp:lastModifiedBy>Mabery, Amy</cp:lastModifiedBy>
  <cp:revision>25</cp:revision>
  <dcterms:created xsi:type="dcterms:W3CDTF">2021-06-07T21:18:11Z</dcterms:created>
  <dcterms:modified xsi:type="dcterms:W3CDTF">2023-02-14T20:10:50Z</dcterms:modified>
</cp:coreProperties>
</file>