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Arial Narrow"/>
      <p:regular r:id="rId35"/>
      <p:bold r:id="rId36"/>
      <p:italic r:id="rId37"/>
      <p:boldItalic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ArialNarrow-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ArialNarrow-italic.fntdata"/><Relationship Id="rId14" Type="http://schemas.openxmlformats.org/officeDocument/2006/relationships/slide" Target="slides/slide8.xml"/><Relationship Id="rId36" Type="http://schemas.openxmlformats.org/officeDocument/2006/relationships/font" Target="fonts/ArialNarrow-bold.fntdata"/><Relationship Id="rId17" Type="http://schemas.openxmlformats.org/officeDocument/2006/relationships/slide" Target="slides/slide11.xml"/><Relationship Id="rId39" Type="http://schemas.openxmlformats.org/officeDocument/2006/relationships/font" Target="fonts/Oswald-regular.fntdata"/><Relationship Id="rId16" Type="http://schemas.openxmlformats.org/officeDocument/2006/relationships/slide" Target="slides/slide10.xml"/><Relationship Id="rId38" Type="http://schemas.openxmlformats.org/officeDocument/2006/relationships/font" Target="fonts/ArialNarrow-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131679be7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11131679be7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01c28ea7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1101c28ea71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01c28ea7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1101c28ea71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1131679be7_0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1131679be7_0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1131679be7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JILL</a:t>
            </a:r>
            <a:endParaRPr/>
          </a:p>
        </p:txBody>
      </p:sp>
      <p:sp>
        <p:nvSpPr>
          <p:cNvPr id="193" name="Google Shape;193;g11131679be7_0_5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131679be7_0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Jill introduces Lisa</a:t>
            </a:r>
            <a:endParaRPr/>
          </a:p>
        </p:txBody>
      </p:sp>
      <p:sp>
        <p:nvSpPr>
          <p:cNvPr id="200" name="Google Shape;200;g11131679be7_0_6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1bb0075d9_0_63:notes"/>
          <p:cNvSpPr txBox="1"/>
          <p:nvPr>
            <p:ph idx="1" type="body"/>
          </p:nvPr>
        </p:nvSpPr>
        <p:spPr>
          <a:xfrm>
            <a:off x="685800" y="4343400"/>
            <a:ext cx="5486400" cy="4114800"/>
          </a:xfrm>
          <a:prstGeom prst="rect">
            <a:avLst/>
          </a:prstGeom>
          <a:noFill/>
          <a:ln>
            <a:noFill/>
          </a:ln>
        </p:spPr>
        <p:txBody>
          <a:bodyPr anchorCtr="0" anchor="t" bIns="91225" lIns="91225" spcFirstLastPara="1" rIns="91225" wrap="square" tIns="91225">
            <a:noAutofit/>
          </a:bodyPr>
          <a:lstStyle/>
          <a:p>
            <a:pPr indent="0" lvl="0" marL="444500" marR="0" rtl="0" algn="l">
              <a:lnSpc>
                <a:spcPct val="100000"/>
              </a:lnSpc>
              <a:spcBef>
                <a:spcPts val="0"/>
              </a:spcBef>
              <a:spcAft>
                <a:spcPts val="0"/>
              </a:spcAft>
              <a:buNone/>
            </a:pPr>
            <a:r>
              <a:t/>
            </a:r>
            <a:endParaRPr/>
          </a:p>
        </p:txBody>
      </p:sp>
      <p:sp>
        <p:nvSpPr>
          <p:cNvPr id="206" name="Google Shape;206;g111bb0075d9_0_63:notes"/>
          <p:cNvSpPr/>
          <p:nvPr>
            <p:ph idx="2" type="sldImg"/>
          </p:nvPr>
        </p:nvSpPr>
        <p:spPr>
          <a:xfrm>
            <a:off x="404589" y="685257"/>
            <a:ext cx="60489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1bb0075d9_0_180:notes"/>
          <p:cNvSpPr txBox="1"/>
          <p:nvPr>
            <p:ph idx="1" type="body"/>
          </p:nvPr>
        </p:nvSpPr>
        <p:spPr>
          <a:xfrm>
            <a:off x="685800" y="4343400"/>
            <a:ext cx="5486400" cy="4114800"/>
          </a:xfrm>
          <a:prstGeom prst="rect">
            <a:avLst/>
          </a:prstGeom>
          <a:noFill/>
          <a:ln>
            <a:noFill/>
          </a:ln>
        </p:spPr>
        <p:txBody>
          <a:bodyPr anchorCtr="0" anchor="t" bIns="91225" lIns="91225" spcFirstLastPara="1" rIns="91225" wrap="square" tIns="91225">
            <a:noAutofit/>
          </a:bodyPr>
          <a:lstStyle/>
          <a:p>
            <a:pPr indent="0" lvl="0" marL="444500" marR="0" rtl="0" algn="l">
              <a:lnSpc>
                <a:spcPct val="100000"/>
              </a:lnSpc>
              <a:spcBef>
                <a:spcPts val="0"/>
              </a:spcBef>
              <a:spcAft>
                <a:spcPts val="0"/>
              </a:spcAft>
              <a:buNone/>
            </a:pPr>
            <a:r>
              <a:t/>
            </a:r>
            <a:endParaRPr/>
          </a:p>
        </p:txBody>
      </p:sp>
      <p:sp>
        <p:nvSpPr>
          <p:cNvPr id="213" name="Google Shape;213;g111bb0075d9_0_180:notes"/>
          <p:cNvSpPr/>
          <p:nvPr>
            <p:ph idx="2" type="sldImg"/>
          </p:nvPr>
        </p:nvSpPr>
        <p:spPr>
          <a:xfrm>
            <a:off x="404589" y="685257"/>
            <a:ext cx="60489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11bb0075d9_0_292:notes"/>
          <p:cNvSpPr txBox="1"/>
          <p:nvPr>
            <p:ph idx="1" type="body"/>
          </p:nvPr>
        </p:nvSpPr>
        <p:spPr>
          <a:xfrm>
            <a:off x="685800" y="4343400"/>
            <a:ext cx="5486400" cy="4114800"/>
          </a:xfrm>
          <a:prstGeom prst="rect">
            <a:avLst/>
          </a:prstGeom>
          <a:noFill/>
          <a:ln>
            <a:noFill/>
          </a:ln>
        </p:spPr>
        <p:txBody>
          <a:bodyPr anchorCtr="0" anchor="t" bIns="91225" lIns="91225" spcFirstLastPara="1" rIns="91225" wrap="square" tIns="91225">
            <a:noAutofit/>
          </a:bodyPr>
          <a:lstStyle/>
          <a:p>
            <a:pPr indent="0" lvl="0" marL="444500" marR="0" rtl="0" algn="l">
              <a:lnSpc>
                <a:spcPct val="100000"/>
              </a:lnSpc>
              <a:spcBef>
                <a:spcPts val="0"/>
              </a:spcBef>
              <a:spcAft>
                <a:spcPts val="0"/>
              </a:spcAft>
              <a:buNone/>
            </a:pPr>
            <a:r>
              <a:t/>
            </a:r>
            <a:endParaRPr/>
          </a:p>
        </p:txBody>
      </p:sp>
      <p:sp>
        <p:nvSpPr>
          <p:cNvPr id="218" name="Google Shape;218;g111bb0075d9_0_292:notes"/>
          <p:cNvSpPr/>
          <p:nvPr>
            <p:ph idx="2" type="sldImg"/>
          </p:nvPr>
        </p:nvSpPr>
        <p:spPr>
          <a:xfrm>
            <a:off x="404589" y="685257"/>
            <a:ext cx="60489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11bb0075d9_0_349:notes"/>
          <p:cNvSpPr txBox="1"/>
          <p:nvPr>
            <p:ph idx="1" type="body"/>
          </p:nvPr>
        </p:nvSpPr>
        <p:spPr>
          <a:xfrm>
            <a:off x="685800" y="4343400"/>
            <a:ext cx="5486400" cy="4114800"/>
          </a:xfrm>
          <a:prstGeom prst="rect">
            <a:avLst/>
          </a:prstGeom>
          <a:noFill/>
          <a:ln>
            <a:noFill/>
          </a:ln>
        </p:spPr>
        <p:txBody>
          <a:bodyPr anchorCtr="0" anchor="t" bIns="91225" lIns="91225" spcFirstLastPara="1" rIns="91225" wrap="square" tIns="91225">
            <a:noAutofit/>
          </a:bodyPr>
          <a:lstStyle/>
          <a:p>
            <a:pPr indent="0" lvl="0" marL="444500" marR="0" rtl="0" algn="l">
              <a:lnSpc>
                <a:spcPct val="100000"/>
              </a:lnSpc>
              <a:spcBef>
                <a:spcPts val="0"/>
              </a:spcBef>
              <a:spcAft>
                <a:spcPts val="0"/>
              </a:spcAft>
              <a:buNone/>
            </a:pPr>
            <a:r>
              <a:t/>
            </a:r>
            <a:endParaRPr/>
          </a:p>
        </p:txBody>
      </p:sp>
      <p:sp>
        <p:nvSpPr>
          <p:cNvPr id="225" name="Google Shape;225;g111bb0075d9_0_349:notes"/>
          <p:cNvSpPr/>
          <p:nvPr>
            <p:ph idx="2" type="sldImg"/>
          </p:nvPr>
        </p:nvSpPr>
        <p:spPr>
          <a:xfrm>
            <a:off x="404589" y="685257"/>
            <a:ext cx="60489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131679be7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Lisa hands off to Sam</a:t>
            </a:r>
            <a:endParaRPr/>
          </a:p>
        </p:txBody>
      </p:sp>
      <p:sp>
        <p:nvSpPr>
          <p:cNvPr id="230" name="Google Shape;230;g11131679be7_0_7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131679be7_0_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TOM</a:t>
            </a:r>
            <a:endParaRPr/>
          </a:p>
        </p:txBody>
      </p:sp>
      <p:sp>
        <p:nvSpPr>
          <p:cNvPr id="120" name="Google Shape;120;g11131679be7_0_8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118be94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t>Johnna Introduces:</a:t>
            </a:r>
            <a:r>
              <a:rPr lang="en"/>
              <a:t> Sam Finley is the Director of Marketing &amp; Communications for the UNC Charlotte Graduate School, where she supports the University’s portfolio of over 170 graduate programs of study. Sam received her B.A. in Organizational and Professional Communications from the University of Wisconsin-La Crosse, and brings significant experience in marketing automation/CRM administration, integrated enrollment </a:t>
            </a:r>
            <a:r>
              <a:rPr lang="en"/>
              <a:t>marketing</a:t>
            </a:r>
            <a:r>
              <a:rPr lang="en"/>
              <a:t>, strategic communications and engagement, media planning, social media, and branding experience to the Graduate School team. Over the last four years, Sam served as the Marketing &amp; Communications Manager for the UNC Charlotte Belk College of Business. Previously, she was the Marketing Director for Program Experience at the YMCA of Greater Charlotte.</a:t>
            </a:r>
            <a:endParaRPr/>
          </a:p>
        </p:txBody>
      </p:sp>
      <p:sp>
        <p:nvSpPr>
          <p:cNvPr id="236" name="Google Shape;236;g1118be947c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118be947c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t>Sam overviews the campaign</a:t>
            </a:r>
            <a:endParaRPr b="1" i="1"/>
          </a:p>
        </p:txBody>
      </p:sp>
      <p:sp>
        <p:nvSpPr>
          <p:cNvPr id="246" name="Google Shape;246;g1118be947ce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1131679be7_0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 to Johnna</a:t>
            </a:r>
            <a:endParaRPr/>
          </a:p>
        </p:txBody>
      </p:sp>
      <p:sp>
        <p:nvSpPr>
          <p:cNvPr id="257" name="Google Shape;257;g11131679be7_0_8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11709eb42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11709eb42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1709eb42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11709eb42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1709eb42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11709eb42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0232f4313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10232f431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10232f4313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10232f4313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1131679be7_0_9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1131679be7_0_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Katherine to ask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131679be7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a:t>
            </a:r>
            <a:endParaRPr/>
          </a:p>
        </p:txBody>
      </p:sp>
      <p:sp>
        <p:nvSpPr>
          <p:cNvPr id="126" name="Google Shape;126;g11131679be7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131679be7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JOHNNA</a:t>
            </a:r>
            <a:endParaRPr/>
          </a:p>
        </p:txBody>
      </p:sp>
      <p:sp>
        <p:nvSpPr>
          <p:cNvPr id="132" name="Google Shape;132;g11131679be7_0_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131679be7_0_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131679be7_0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1131679be7_0_4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11131679be7_0_4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131679be7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Katherine introduces Paula</a:t>
            </a:r>
            <a:endParaRPr/>
          </a:p>
        </p:txBody>
      </p:sp>
      <p:sp>
        <p:nvSpPr>
          <p:cNvPr id="151" name="Google Shape;151;g11131679be7_0_5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01c28ea7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1101c28ea7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01c28ea7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1101c28ea71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0" name="Google Shape;7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4" name="Google Shape;74;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sp>
        <p:nvSpPr>
          <p:cNvPr id="76" name="Google Shape;76;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8" name="Google Shape;78;p1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9" name="Google Shape;79;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5" name="Google Shape;85;p1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1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9" name="Google Shape;8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3" name="Google Shape;93;p1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 name="Google Shape;94;p1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5" name="Google Shape;9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sp>
        <p:nvSpPr>
          <p:cNvPr id="97" name="Google Shape;97;p1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8" name="Google Shape;9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 name="Shape 99"/>
        <p:cNvGrpSpPr/>
        <p:nvPr/>
      </p:nvGrpSpPr>
      <p:grpSpPr>
        <a:xfrm>
          <a:off x="0" y="0"/>
          <a:ext cx="0" cy="0"/>
          <a:chOff x="0" y="0"/>
          <a:chExt cx="0" cy="0"/>
        </a:xfrm>
      </p:grpSpPr>
      <p:sp>
        <p:nvSpPr>
          <p:cNvPr id="100" name="Google Shape;100;p2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1" name="Google Shape;101;p2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2" name="Google Shape;102;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p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05" name="Shape 105"/>
        <p:cNvGrpSpPr/>
        <p:nvPr/>
      </p:nvGrpSpPr>
      <p:grpSpPr>
        <a:xfrm>
          <a:off x="0" y="0"/>
          <a:ext cx="0" cy="0"/>
          <a:chOff x="0" y="0"/>
          <a:chExt cx="0" cy="0"/>
        </a:xfrm>
      </p:grpSpPr>
      <p:sp>
        <p:nvSpPr>
          <p:cNvPr id="106" name="Google Shape;106;p22"/>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8" name="Google Shape;108;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9" name="Google Shape;109;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10" name="Google Shape;11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4"/>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5"/>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5"/>
          <p:cNvSpPr/>
          <p:nvPr>
            <p:ph idx="2" type="pic"/>
          </p:nvPr>
        </p:nvSpPr>
        <p:spPr>
          <a:xfrm>
            <a:off x="3887391" y="740569"/>
            <a:ext cx="4629300" cy="3655200"/>
          </a:xfrm>
          <a:prstGeom prst="rect">
            <a:avLst/>
          </a:prstGeom>
          <a:noFill/>
          <a:ln>
            <a:noFill/>
          </a:ln>
        </p:spPr>
      </p:sp>
      <p:sp>
        <p:nvSpPr>
          <p:cNvPr id="33" name="Google Shape;33;p5"/>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4" name="Google Shape;34;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a:lvl1pPr>
            <a:lvl2pPr indent="0" lvl="1" marL="0" marR="0" algn="r">
              <a:lnSpc>
                <a:spcPct val="100000"/>
              </a:lnSpc>
              <a:spcBef>
                <a:spcPts val="0"/>
              </a:spcBef>
              <a:spcAft>
                <a:spcPts val="0"/>
              </a:spcAft>
              <a:buClr>
                <a:srgbClr val="000000"/>
              </a:buClr>
              <a:buSzPts val="900"/>
              <a:buFont typeface="Arial"/>
              <a:buNone/>
              <a:defRPr/>
            </a:lvl2pPr>
            <a:lvl3pPr indent="0" lvl="2" marL="0" marR="0" algn="r">
              <a:lnSpc>
                <a:spcPct val="100000"/>
              </a:lnSpc>
              <a:spcBef>
                <a:spcPts val="0"/>
              </a:spcBef>
              <a:spcAft>
                <a:spcPts val="0"/>
              </a:spcAft>
              <a:buClr>
                <a:srgbClr val="000000"/>
              </a:buClr>
              <a:buSzPts val="900"/>
              <a:buFont typeface="Arial"/>
              <a:buNone/>
              <a:defRPr/>
            </a:lvl3pPr>
            <a:lvl4pPr indent="0" lvl="3" marL="0" marR="0" algn="r">
              <a:lnSpc>
                <a:spcPct val="100000"/>
              </a:lnSpc>
              <a:spcBef>
                <a:spcPts val="0"/>
              </a:spcBef>
              <a:spcAft>
                <a:spcPts val="0"/>
              </a:spcAft>
              <a:buClr>
                <a:srgbClr val="000000"/>
              </a:buClr>
              <a:buSzPts val="900"/>
              <a:buFont typeface="Arial"/>
              <a:buNone/>
              <a:defRPr/>
            </a:lvl4pPr>
            <a:lvl5pPr indent="0" lvl="4" marL="0" marR="0" algn="r">
              <a:lnSpc>
                <a:spcPct val="100000"/>
              </a:lnSpc>
              <a:spcBef>
                <a:spcPts val="0"/>
              </a:spcBef>
              <a:spcAft>
                <a:spcPts val="0"/>
              </a:spcAft>
              <a:buClr>
                <a:srgbClr val="000000"/>
              </a:buClr>
              <a:buSzPts val="900"/>
              <a:buFont typeface="Arial"/>
              <a:buNone/>
              <a:defRPr/>
            </a:lvl5pPr>
            <a:lvl6pPr indent="0" lvl="5" marL="0" marR="0" algn="r">
              <a:lnSpc>
                <a:spcPct val="100000"/>
              </a:lnSpc>
              <a:spcBef>
                <a:spcPts val="0"/>
              </a:spcBef>
              <a:spcAft>
                <a:spcPts val="0"/>
              </a:spcAft>
              <a:buClr>
                <a:srgbClr val="000000"/>
              </a:buClr>
              <a:buSzPts val="900"/>
              <a:buFont typeface="Arial"/>
              <a:buNone/>
              <a:defRPr/>
            </a:lvl6pPr>
            <a:lvl7pPr indent="0" lvl="6" marL="0" marR="0" algn="r">
              <a:lnSpc>
                <a:spcPct val="100000"/>
              </a:lnSpc>
              <a:spcBef>
                <a:spcPts val="0"/>
              </a:spcBef>
              <a:spcAft>
                <a:spcPts val="0"/>
              </a:spcAft>
              <a:buClr>
                <a:srgbClr val="000000"/>
              </a:buClr>
              <a:buSzPts val="900"/>
              <a:buFont typeface="Arial"/>
              <a:buNone/>
              <a:defRPr/>
            </a:lvl7pPr>
            <a:lvl8pPr indent="0" lvl="7" marL="0" marR="0" algn="r">
              <a:lnSpc>
                <a:spcPct val="100000"/>
              </a:lnSpc>
              <a:spcBef>
                <a:spcPts val="0"/>
              </a:spcBef>
              <a:spcAft>
                <a:spcPts val="0"/>
              </a:spcAft>
              <a:buClr>
                <a:srgbClr val="000000"/>
              </a:buClr>
              <a:buSzPts val="900"/>
              <a:buFont typeface="Arial"/>
              <a:buNone/>
              <a:defRPr/>
            </a:lvl8pPr>
            <a:lvl9pPr indent="0" lvl="8" marL="0" marR="0" algn="r">
              <a:lnSpc>
                <a:spcPct val="100000"/>
              </a:lnSpc>
              <a:spcBef>
                <a:spcPts val="0"/>
              </a:spcBef>
              <a:spcAft>
                <a:spcPts val="0"/>
              </a:spcAft>
              <a:buClr>
                <a:srgbClr val="000000"/>
              </a:buClr>
              <a:buSzPts val="900"/>
              <a:buFont typeface="Aria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 name="Google Shape;44;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 name="Shape 47"/>
        <p:cNvGrpSpPr/>
        <p:nvPr/>
      </p:nvGrpSpPr>
      <p:grpSpPr>
        <a:xfrm>
          <a:off x="0" y="0"/>
          <a:ext cx="0" cy="0"/>
          <a:chOff x="0" y="0"/>
          <a:chExt cx="0" cy="0"/>
        </a:xfrm>
      </p:grpSpPr>
      <p:sp>
        <p:nvSpPr>
          <p:cNvPr id="48" name="Google Shape;48;p8"/>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 name="Google Shape;50;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9"/>
          <p:cNvSpPr txBox="1"/>
          <p:nvPr>
            <p:ph type="title"/>
          </p:nvPr>
        </p:nvSpPr>
        <p:spPr>
          <a:xfrm>
            <a:off x="914400" y="3657600"/>
            <a:ext cx="7481700" cy="342900"/>
          </a:xfrm>
          <a:prstGeom prst="rect">
            <a:avLst/>
          </a:prstGeom>
          <a:noFill/>
          <a:ln>
            <a:noFill/>
          </a:ln>
        </p:spPr>
        <p:txBody>
          <a:bodyPr anchorCtr="0" anchor="t" bIns="34275" lIns="68575" spcFirstLastPara="1" rIns="68575" wrap="square" tIns="34275">
            <a:noAutofit/>
          </a:bodyPr>
          <a:lstStyle>
            <a:lvl1pPr lvl="0" algn="r">
              <a:lnSpc>
                <a:spcPct val="90000"/>
              </a:lnSpc>
              <a:spcBef>
                <a:spcPts val="0"/>
              </a:spcBef>
              <a:spcAft>
                <a:spcPts val="0"/>
              </a:spcAft>
              <a:buSzPts val="3300"/>
              <a:buNone/>
              <a:defRPr b="0" sz="20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9"/>
          <p:cNvSpPr txBox="1"/>
          <p:nvPr>
            <p:ph idx="1" type="body"/>
          </p:nvPr>
        </p:nvSpPr>
        <p:spPr>
          <a:xfrm>
            <a:off x="4419600" y="4016327"/>
            <a:ext cx="3974700" cy="685800"/>
          </a:xfrm>
          <a:prstGeom prst="rect">
            <a:avLst/>
          </a:prstGeom>
          <a:noFill/>
          <a:ln>
            <a:noFill/>
          </a:ln>
        </p:spPr>
        <p:txBody>
          <a:bodyPr anchorCtr="0" anchor="t" bIns="34275" lIns="68575" spcFirstLastPara="1" rIns="68575" wrap="square" tIns="34275">
            <a:noAutofit/>
          </a:bodyPr>
          <a:lstStyle>
            <a:lvl1pPr indent="-228600" lvl="0" marL="457200" algn="r">
              <a:lnSpc>
                <a:spcPct val="90000"/>
              </a:lnSpc>
              <a:spcBef>
                <a:spcPts val="800"/>
              </a:spcBef>
              <a:spcAft>
                <a:spcPts val="0"/>
              </a:spcAft>
              <a:buSzPts val="2100"/>
              <a:buNone/>
              <a:defRPr sz="1300"/>
            </a:lvl1pPr>
            <a:lvl2pPr indent="-228600" lvl="1" marL="914400" algn="l">
              <a:lnSpc>
                <a:spcPct val="90000"/>
              </a:lnSpc>
              <a:spcBef>
                <a:spcPts val="400"/>
              </a:spcBef>
              <a:spcAft>
                <a:spcPts val="0"/>
              </a:spcAft>
              <a:buSzPts val="1800"/>
              <a:buNone/>
              <a:defRPr sz="1000"/>
            </a:lvl2pPr>
            <a:lvl3pPr indent="-228600" lvl="2" marL="1371600" algn="l">
              <a:lnSpc>
                <a:spcPct val="90000"/>
              </a:lnSpc>
              <a:spcBef>
                <a:spcPts val="400"/>
              </a:spcBef>
              <a:spcAft>
                <a:spcPts val="0"/>
              </a:spcAft>
              <a:buSzPts val="1500"/>
              <a:buNone/>
              <a:defRPr sz="800"/>
            </a:lvl3pPr>
            <a:lvl4pPr indent="-228600" lvl="3" marL="1828800" algn="l">
              <a:lnSpc>
                <a:spcPct val="90000"/>
              </a:lnSpc>
              <a:spcBef>
                <a:spcPts val="400"/>
              </a:spcBef>
              <a:spcAft>
                <a:spcPts val="0"/>
              </a:spcAft>
              <a:buSzPts val="1400"/>
              <a:buNone/>
              <a:defRPr sz="700"/>
            </a:lvl4pPr>
            <a:lvl5pPr indent="-228600" lvl="4" marL="2286000" algn="l">
              <a:lnSpc>
                <a:spcPct val="90000"/>
              </a:lnSpc>
              <a:spcBef>
                <a:spcPts val="400"/>
              </a:spcBef>
              <a:spcAft>
                <a:spcPts val="0"/>
              </a:spcAft>
              <a:buSzPts val="1400"/>
              <a:buNone/>
              <a:defRPr sz="700"/>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56" name="Google Shape;56;p9"/>
          <p:cNvSpPr txBox="1"/>
          <p:nvPr>
            <p:ph idx="2" type="body"/>
          </p:nvPr>
        </p:nvSpPr>
        <p:spPr>
          <a:xfrm>
            <a:off x="914400" y="205740"/>
            <a:ext cx="7479900" cy="34290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SzPts val="2100"/>
              <a:buChar char="•"/>
              <a:defRPr sz="2600"/>
            </a:lvl1pPr>
            <a:lvl2pPr indent="-342900" lvl="1" marL="914400" algn="l">
              <a:lnSpc>
                <a:spcPct val="90000"/>
              </a:lnSpc>
              <a:spcBef>
                <a:spcPts val="400"/>
              </a:spcBef>
              <a:spcAft>
                <a:spcPts val="0"/>
              </a:spcAft>
              <a:buSzPts val="1800"/>
              <a:buChar char="•"/>
              <a:defRPr sz="2300"/>
            </a:lvl2pPr>
            <a:lvl3pPr indent="-323850" lvl="2" marL="1371600" algn="l">
              <a:lnSpc>
                <a:spcPct val="90000"/>
              </a:lnSpc>
              <a:spcBef>
                <a:spcPts val="400"/>
              </a:spcBef>
              <a:spcAft>
                <a:spcPts val="0"/>
              </a:spcAft>
              <a:buSzPts val="1500"/>
              <a:buChar char="•"/>
              <a:defRPr sz="1900"/>
            </a:lvl3pPr>
            <a:lvl4pPr indent="-317500" lvl="3" marL="1828800" algn="l">
              <a:lnSpc>
                <a:spcPct val="90000"/>
              </a:lnSpc>
              <a:spcBef>
                <a:spcPts val="400"/>
              </a:spcBef>
              <a:spcAft>
                <a:spcPts val="0"/>
              </a:spcAft>
              <a:buSzPts val="1400"/>
              <a:buChar char="•"/>
              <a:defRPr sz="1600"/>
            </a:lvl4pPr>
            <a:lvl5pPr indent="-317500" lvl="4" marL="2286000" algn="l">
              <a:lnSpc>
                <a:spcPct val="90000"/>
              </a:lnSpc>
              <a:spcBef>
                <a:spcPts val="400"/>
              </a:spcBef>
              <a:spcAft>
                <a:spcPts val="0"/>
              </a:spcAft>
              <a:buSzPts val="1400"/>
              <a:buChar char="•"/>
              <a:defRPr sz="1600"/>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57" name="Google Shape;57;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6" name="Google Shape;66;p1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theme" Target="../theme/theme3.xml"/><Relationship Id="rId12" Type="http://schemas.openxmlformats.org/officeDocument/2006/relationships/slideLayout" Target="../slideLayouts/slideLayout20.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2" name="Google Shape;62;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63" name="Google Shape;6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hyperlink" Target="https://legal.charlotte.edu/policies/up-31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jpg"/><Relationship Id="rId4" Type="http://schemas.openxmlformats.org/officeDocument/2006/relationships/hyperlink" Target="https://graduateschool.charlotte.edu/sam-finley" TargetMode="External"/><Relationship Id="rId5"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image" Target="../media/image22.gif"/><Relationship Id="rId9" Type="http://schemas.openxmlformats.org/officeDocument/2006/relationships/image" Target="../media/image21.png"/><Relationship Id="rId5" Type="http://schemas.openxmlformats.org/officeDocument/2006/relationships/hyperlink" Target="https://gradadmissions.charlotte.edu" TargetMode="External"/><Relationship Id="rId6" Type="http://schemas.openxmlformats.org/officeDocument/2006/relationships/hyperlink" Target="https://egem.charlotte.edu/programdashboard/" TargetMode="External"/><Relationship Id="rId7" Type="http://schemas.openxmlformats.org/officeDocument/2006/relationships/image" Target="../media/image15.png"/><Relationship Id="rId8"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ir-analytics.charlotte.edu/tableau/graduate-level-retention-and-graduation-dashboard" TargetMode="Externa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ir-analytics.charlotte.edu/tableau/graduate-level-retention-and-graduation-dashboard" TargetMode="Externa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ir-analytics.charlotte.edu/tableau/graduate-level-retention-and-graduation-dashboard" TargetMode="Externa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s://egem.charlotte.edu/gpd-news-inf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docs.google.com/document/d/1fs60je3jBqyD49oa0L2yC81EavzZcgjEpSS8fXDxdyw/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3"/>
          <p:cNvPicPr preferRelativeResize="0"/>
          <p:nvPr/>
        </p:nvPicPr>
        <p:blipFill>
          <a:blip r:embed="rId3">
            <a:alphaModFix/>
          </a:blip>
          <a:stretch>
            <a:fillRect/>
          </a:stretch>
        </p:blipFill>
        <p:spPr>
          <a:xfrm>
            <a:off x="0" y="-57145"/>
            <a:ext cx="9144000" cy="5257790"/>
          </a:xfrm>
          <a:prstGeom prst="rect">
            <a:avLst/>
          </a:prstGeom>
          <a:noFill/>
          <a:ln>
            <a:noFill/>
          </a:ln>
        </p:spPr>
      </p:pic>
      <p:sp>
        <p:nvSpPr>
          <p:cNvPr id="116" name="Google Shape;116;p23"/>
          <p:cNvSpPr txBox="1"/>
          <p:nvPr>
            <p:ph idx="4294967295" type="ctrTitle"/>
          </p:nvPr>
        </p:nvSpPr>
        <p:spPr>
          <a:xfrm>
            <a:off x="1857575" y="1527350"/>
            <a:ext cx="5432100" cy="17910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Cambria"/>
              <a:buNone/>
            </a:pPr>
            <a:r>
              <a:rPr lang="en">
                <a:latin typeface="Cambria"/>
                <a:ea typeface="Cambria"/>
                <a:cs typeface="Cambria"/>
                <a:sym typeface="Cambria"/>
              </a:rPr>
              <a:t>GPD Summit</a:t>
            </a:r>
            <a:endParaRPr>
              <a:latin typeface="Cambria"/>
              <a:ea typeface="Cambria"/>
              <a:cs typeface="Cambria"/>
              <a:sym typeface="Cambria"/>
            </a:endParaRPr>
          </a:p>
        </p:txBody>
      </p:sp>
      <p:sp>
        <p:nvSpPr>
          <p:cNvPr id="117" name="Google Shape;117;p23"/>
          <p:cNvSpPr txBox="1"/>
          <p:nvPr>
            <p:ph idx="4294967295" type="subTitle"/>
          </p:nvPr>
        </p:nvSpPr>
        <p:spPr>
          <a:xfrm>
            <a:off x="1857575" y="3350113"/>
            <a:ext cx="5432100" cy="4182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1800"/>
              <a:buNone/>
            </a:pPr>
            <a:r>
              <a:rPr lang="en" sz="1700">
                <a:latin typeface="Cambria"/>
                <a:ea typeface="Cambria"/>
                <a:cs typeface="Cambria"/>
                <a:sym typeface="Cambria"/>
              </a:rPr>
              <a:t>February 4th, 2022</a:t>
            </a:r>
            <a:endParaRPr sz="1700">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32"/>
          <p:cNvSpPr txBox="1"/>
          <p:nvPr>
            <p:ph type="ctrTitle"/>
          </p:nvPr>
        </p:nvSpPr>
        <p:spPr>
          <a:xfrm>
            <a:off x="571500" y="420886"/>
            <a:ext cx="3429000" cy="8955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p:txBody>
      </p:sp>
      <p:sp>
        <p:nvSpPr>
          <p:cNvPr id="175" name="Google Shape;175;p32"/>
          <p:cNvSpPr txBox="1"/>
          <p:nvPr/>
        </p:nvSpPr>
        <p:spPr>
          <a:xfrm>
            <a:off x="429255" y="894490"/>
            <a:ext cx="8258700" cy="415500"/>
          </a:xfrm>
          <a:prstGeom prst="rect">
            <a:avLst/>
          </a:prstGeom>
          <a:noFill/>
          <a:ln>
            <a:noFill/>
          </a:ln>
        </p:spPr>
        <p:txBody>
          <a:bodyPr anchorCtr="0" anchor="t" bIns="45725" lIns="45725" spcFirstLastPara="1" rIns="45725" wrap="square" tIns="45725">
            <a:spAutoFit/>
          </a:bodyPr>
          <a:lstStyle/>
          <a:p>
            <a:pPr indent="0" lvl="0" marL="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
        <p:nvSpPr>
          <p:cNvPr id="176" name="Google Shape;176;p32"/>
          <p:cNvSpPr txBox="1"/>
          <p:nvPr/>
        </p:nvSpPr>
        <p:spPr>
          <a:xfrm>
            <a:off x="226400" y="792400"/>
            <a:ext cx="8737800" cy="3617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en" sz="1800">
                <a:solidFill>
                  <a:schemeClr val="dk1"/>
                </a:solidFill>
              </a:rPr>
              <a:t>•</a:t>
            </a:r>
            <a:r>
              <a:rPr lang="en" sz="1800">
                <a:solidFill>
                  <a:schemeClr val="dk1"/>
                </a:solidFill>
                <a:latin typeface="Calibri"/>
                <a:ea typeface="Calibri"/>
                <a:cs typeface="Calibri"/>
                <a:sym typeface="Calibri"/>
              </a:rPr>
              <a:t>We know that graduate students are struggling more now than pre-pandemic, mostly due to the list on the previous screen</a:t>
            </a:r>
            <a:endParaRPr sz="18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 sz="1800">
                <a:solidFill>
                  <a:schemeClr val="dk1"/>
                </a:solidFill>
              </a:rPr>
              <a:t>•</a:t>
            </a:r>
            <a:r>
              <a:rPr lang="en" sz="1800">
                <a:solidFill>
                  <a:schemeClr val="dk1"/>
                </a:solidFill>
                <a:latin typeface="Calibri"/>
                <a:ea typeface="Calibri"/>
                <a:cs typeface="Calibri"/>
                <a:sym typeface="Calibri"/>
              </a:rPr>
              <a:t>What can you do to help?</a:t>
            </a:r>
            <a:endParaRPr sz="1800">
              <a:solidFill>
                <a:schemeClr val="dk1"/>
              </a:solidFill>
              <a:latin typeface="Calibri"/>
              <a:ea typeface="Calibri"/>
              <a:cs typeface="Calibri"/>
              <a:sym typeface="Calibri"/>
            </a:endParaRPr>
          </a:p>
          <a:p>
            <a:pPr indent="0" lvl="0" marL="0" rtl="0" algn="l">
              <a:lnSpc>
                <a:spcPct val="90000"/>
              </a:lnSpc>
              <a:spcBef>
                <a:spcPts val="500"/>
              </a:spcBef>
              <a:spcAft>
                <a:spcPts val="0"/>
              </a:spcAft>
              <a:buClr>
                <a:schemeClr val="dk1"/>
              </a:buClr>
              <a:buSzPts val="1100"/>
              <a:buFont typeface="Arial"/>
              <a:buNone/>
            </a:pPr>
            <a:r>
              <a:rPr lang="en" sz="1800">
                <a:solidFill>
                  <a:schemeClr val="dk1"/>
                </a:solidFill>
              </a:rPr>
              <a:t>•</a:t>
            </a:r>
            <a:r>
              <a:rPr lang="en" sz="1800">
                <a:solidFill>
                  <a:schemeClr val="dk1"/>
                </a:solidFill>
                <a:latin typeface="Calibri"/>
                <a:ea typeface="Calibri"/>
                <a:cs typeface="Calibri"/>
                <a:sym typeface="Calibri"/>
              </a:rPr>
              <a:t>When in doubt whether someone needs help, ask the person you’re concerned about or seek consultation (asking someone about their challenges doesn’t make them worse; it could actually help them feel better)</a:t>
            </a:r>
            <a:endParaRPr sz="1800">
              <a:solidFill>
                <a:schemeClr val="dk1"/>
              </a:solidFill>
              <a:latin typeface="Calibri"/>
              <a:ea typeface="Calibri"/>
              <a:cs typeface="Calibri"/>
              <a:sym typeface="Calibri"/>
            </a:endParaRPr>
          </a:p>
          <a:p>
            <a:pPr indent="0" lvl="0" marL="0" rtl="0" algn="l">
              <a:lnSpc>
                <a:spcPct val="90000"/>
              </a:lnSpc>
              <a:spcBef>
                <a:spcPts val="500"/>
              </a:spcBef>
              <a:spcAft>
                <a:spcPts val="0"/>
              </a:spcAft>
              <a:buClr>
                <a:schemeClr val="dk1"/>
              </a:buClr>
              <a:buSzPts val="1100"/>
              <a:buFont typeface="Arial"/>
              <a:buNone/>
            </a:pPr>
            <a:r>
              <a:rPr lang="en" sz="1800">
                <a:solidFill>
                  <a:schemeClr val="dk1"/>
                </a:solidFill>
              </a:rPr>
              <a:t>•</a:t>
            </a:r>
            <a:r>
              <a:rPr lang="en" sz="1800">
                <a:solidFill>
                  <a:schemeClr val="dk1"/>
                </a:solidFill>
                <a:latin typeface="Calibri"/>
                <a:ea typeface="Calibri"/>
                <a:cs typeface="Calibri"/>
                <a:sym typeface="Calibri"/>
              </a:rPr>
              <a:t>Utilizing good listening skills is critical</a:t>
            </a:r>
            <a:endParaRPr sz="1800">
              <a:solidFill>
                <a:schemeClr val="dk1"/>
              </a:solidFill>
              <a:latin typeface="Calibri"/>
              <a:ea typeface="Calibri"/>
              <a:cs typeface="Calibri"/>
              <a:sym typeface="Calibri"/>
            </a:endParaRPr>
          </a:p>
          <a:p>
            <a:pPr indent="0" lvl="0" marL="0" rtl="0" algn="l">
              <a:lnSpc>
                <a:spcPct val="90000"/>
              </a:lnSpc>
              <a:spcBef>
                <a:spcPts val="500"/>
              </a:spcBef>
              <a:spcAft>
                <a:spcPts val="0"/>
              </a:spcAft>
              <a:buClr>
                <a:schemeClr val="dk1"/>
              </a:buClr>
              <a:buSzPts val="1100"/>
              <a:buFont typeface="Arial"/>
              <a:buNone/>
            </a:pPr>
            <a:r>
              <a:rPr lang="en" sz="1800">
                <a:solidFill>
                  <a:schemeClr val="dk1"/>
                </a:solidFill>
              </a:rPr>
              <a:t>•</a:t>
            </a:r>
            <a:r>
              <a:rPr lang="en" sz="1800">
                <a:solidFill>
                  <a:schemeClr val="dk1"/>
                </a:solidFill>
                <a:latin typeface="Calibri"/>
                <a:ea typeface="Calibri"/>
                <a:cs typeface="Calibri"/>
                <a:sym typeface="Calibri"/>
              </a:rPr>
              <a:t>Know your campus resources (CAPS, Student Health, Wellness Promotion, Care and Assistance, etc….)</a:t>
            </a:r>
            <a:endParaRPr sz="1800">
              <a:solidFill>
                <a:schemeClr val="dk1"/>
              </a:solidFill>
              <a:latin typeface="Calibri"/>
              <a:ea typeface="Calibri"/>
              <a:cs typeface="Calibri"/>
              <a:sym typeface="Calibri"/>
            </a:endParaRPr>
          </a:p>
          <a:p>
            <a:pPr indent="0" lvl="0" marL="0" rtl="0" algn="l">
              <a:lnSpc>
                <a:spcPct val="90000"/>
              </a:lnSpc>
              <a:spcBef>
                <a:spcPts val="500"/>
              </a:spcBef>
              <a:spcAft>
                <a:spcPts val="0"/>
              </a:spcAft>
              <a:buClr>
                <a:schemeClr val="dk1"/>
              </a:buClr>
              <a:buSzPts val="1100"/>
              <a:buFont typeface="Arial"/>
              <a:buNone/>
            </a:pPr>
            <a:r>
              <a:rPr lang="en" sz="1800">
                <a:solidFill>
                  <a:schemeClr val="dk1"/>
                </a:solidFill>
              </a:rPr>
              <a:t>•</a:t>
            </a:r>
            <a:r>
              <a:rPr lang="en" sz="1800">
                <a:solidFill>
                  <a:schemeClr val="dk1"/>
                </a:solidFill>
                <a:latin typeface="Calibri"/>
                <a:ea typeface="Calibri"/>
                <a:cs typeface="Calibri"/>
                <a:sym typeface="Calibri"/>
              </a:rPr>
              <a:t>Consider getting training for yourself in helping skills, collegiate mental health, and/or suicide prevention</a:t>
            </a:r>
            <a:endParaRPr sz="1800">
              <a:solidFill>
                <a:schemeClr val="dk1"/>
              </a:solidFill>
              <a:latin typeface="Calibri"/>
              <a:ea typeface="Calibri"/>
              <a:cs typeface="Calibri"/>
              <a:sym typeface="Calibri"/>
            </a:endParaRPr>
          </a:p>
        </p:txBody>
      </p:sp>
      <p:sp>
        <p:nvSpPr>
          <p:cNvPr id="177" name="Google Shape;177;p32"/>
          <p:cNvSpPr txBox="1"/>
          <p:nvPr/>
        </p:nvSpPr>
        <p:spPr>
          <a:xfrm>
            <a:off x="339600" y="70750"/>
            <a:ext cx="7704600" cy="8619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 sz="3400">
                <a:solidFill>
                  <a:srgbClr val="741B47"/>
                </a:solidFill>
              </a:rPr>
              <a:t>Given those snapshots . . .</a:t>
            </a:r>
            <a:r>
              <a:rPr lang="en" sz="4400">
                <a:solidFill>
                  <a:srgbClr val="741B47"/>
                </a:solidFill>
              </a:rPr>
              <a:t> </a:t>
            </a:r>
            <a:endParaRPr>
              <a:solidFill>
                <a:srgbClr val="741B47"/>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33"/>
          <p:cNvSpPr txBox="1"/>
          <p:nvPr>
            <p:ph type="ctrTitle"/>
          </p:nvPr>
        </p:nvSpPr>
        <p:spPr>
          <a:xfrm>
            <a:off x="571500" y="420875"/>
            <a:ext cx="8187300" cy="8955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p:txBody>
      </p:sp>
      <p:sp>
        <p:nvSpPr>
          <p:cNvPr id="183" name="Google Shape;183;p33"/>
          <p:cNvSpPr txBox="1"/>
          <p:nvPr/>
        </p:nvSpPr>
        <p:spPr>
          <a:xfrm>
            <a:off x="445725" y="311307"/>
            <a:ext cx="8242200" cy="769500"/>
          </a:xfrm>
          <a:prstGeom prst="rect">
            <a:avLst/>
          </a:prstGeom>
          <a:noFill/>
          <a:ln>
            <a:noFill/>
          </a:ln>
        </p:spPr>
        <p:txBody>
          <a:bodyPr anchorCtr="0" anchor="t" bIns="45725" lIns="45725" spcFirstLastPara="1" rIns="45725" wrap="square" tIns="45725">
            <a:spAutoFit/>
          </a:bodyPr>
          <a:lstStyle/>
          <a:p>
            <a:pPr indent="0" lvl="0" marL="0" rtl="0" algn="l">
              <a:spcBef>
                <a:spcPts val="500"/>
              </a:spcBef>
              <a:spcAft>
                <a:spcPts val="500"/>
              </a:spcAft>
              <a:buNone/>
            </a:pPr>
            <a:r>
              <a:rPr lang="en" sz="3900">
                <a:solidFill>
                  <a:schemeClr val="dk1"/>
                </a:solidFill>
              </a:rPr>
              <a:t>   Cultivating a Community of Care</a:t>
            </a:r>
            <a:r>
              <a:rPr lang="en" sz="4400">
                <a:solidFill>
                  <a:schemeClr val="dk1"/>
                </a:solidFill>
              </a:rPr>
              <a:t> </a:t>
            </a:r>
            <a:endParaRPr sz="2100">
              <a:solidFill>
                <a:schemeClr val="dk1"/>
              </a:solidFill>
              <a:latin typeface="Arial Narrow"/>
              <a:ea typeface="Arial Narrow"/>
              <a:cs typeface="Arial Narrow"/>
              <a:sym typeface="Arial Narrow"/>
            </a:endParaRPr>
          </a:p>
        </p:txBody>
      </p:sp>
      <p:sp>
        <p:nvSpPr>
          <p:cNvPr id="184" name="Google Shape;184;p33"/>
          <p:cNvSpPr txBox="1"/>
          <p:nvPr/>
        </p:nvSpPr>
        <p:spPr>
          <a:xfrm>
            <a:off x="707500" y="1080800"/>
            <a:ext cx="7669200" cy="615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b="1" lang="en" sz="2800">
                <a:solidFill>
                  <a:srgbClr val="F1C232"/>
                </a:solidFill>
                <a:latin typeface="Calibri"/>
                <a:ea typeface="Calibri"/>
                <a:cs typeface="Calibri"/>
                <a:sym typeface="Calibri"/>
              </a:rPr>
              <a:t>Learn About QPR &amp; Mental Health First Aid:</a:t>
            </a:r>
            <a:endParaRPr b="1" sz="2800">
              <a:solidFill>
                <a:srgbClr val="F1C232"/>
              </a:solidFill>
              <a:latin typeface="Calibri"/>
              <a:ea typeface="Calibri"/>
              <a:cs typeface="Calibri"/>
              <a:sym typeface="Calibri"/>
            </a:endParaRPr>
          </a:p>
        </p:txBody>
      </p:sp>
      <p:pic>
        <p:nvPicPr>
          <p:cNvPr id="185" name="Google Shape;185;p33"/>
          <p:cNvPicPr preferRelativeResize="0"/>
          <p:nvPr/>
        </p:nvPicPr>
        <p:blipFill>
          <a:blip r:embed="rId4">
            <a:alphaModFix/>
          </a:blip>
          <a:stretch>
            <a:fillRect/>
          </a:stretch>
        </p:blipFill>
        <p:spPr>
          <a:xfrm>
            <a:off x="3275700" y="1696400"/>
            <a:ext cx="2610675" cy="2644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4"/>
          <p:cNvPicPr preferRelativeResize="0"/>
          <p:nvPr/>
        </p:nvPicPr>
        <p:blipFill>
          <a:blip r:embed="rId3">
            <a:alphaModFix/>
          </a:blip>
          <a:stretch>
            <a:fillRect/>
          </a:stretch>
        </p:blipFill>
        <p:spPr>
          <a:xfrm>
            <a:off x="707500" y="1212500"/>
            <a:ext cx="7902724" cy="3027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35"/>
          <p:cNvSpPr txBox="1"/>
          <p:nvPr>
            <p:ph type="ctrTitle"/>
          </p:nvPr>
        </p:nvSpPr>
        <p:spPr>
          <a:xfrm>
            <a:off x="571500" y="420886"/>
            <a:ext cx="3429000" cy="8955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p:txBody>
      </p:sp>
      <p:sp>
        <p:nvSpPr>
          <p:cNvPr id="196" name="Google Shape;196;p35"/>
          <p:cNvSpPr txBox="1"/>
          <p:nvPr>
            <p:ph idx="1" type="subTitle"/>
          </p:nvPr>
        </p:nvSpPr>
        <p:spPr>
          <a:xfrm>
            <a:off x="1259238" y="1939875"/>
            <a:ext cx="6625500" cy="4884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rPr lang="en" sz="2800">
                <a:latin typeface="Cambria"/>
                <a:ea typeface="Cambria"/>
                <a:cs typeface="Cambria"/>
                <a:sym typeface="Cambria"/>
              </a:rPr>
              <a:t>Best Practice Moment: Onboarding Toolkit</a:t>
            </a:r>
            <a:endParaRPr sz="2900">
              <a:latin typeface="Cambria"/>
              <a:ea typeface="Cambria"/>
              <a:cs typeface="Cambria"/>
              <a:sym typeface="Cambria"/>
            </a:endParaRPr>
          </a:p>
        </p:txBody>
      </p:sp>
      <p:sp>
        <p:nvSpPr>
          <p:cNvPr id="197" name="Google Shape;197;p35"/>
          <p:cNvSpPr txBox="1"/>
          <p:nvPr/>
        </p:nvSpPr>
        <p:spPr>
          <a:xfrm>
            <a:off x="429238" y="894388"/>
            <a:ext cx="5824500" cy="415500"/>
          </a:xfrm>
          <a:prstGeom prst="rect">
            <a:avLst/>
          </a:prstGeom>
          <a:noFill/>
          <a:ln>
            <a:noFill/>
          </a:ln>
        </p:spPr>
        <p:txBody>
          <a:bodyPr anchorCtr="0" anchor="t" bIns="45725" lIns="45725" spcFirstLastPara="1" rIns="45725" wrap="square" tIns="45725">
            <a:spAutoFit/>
          </a:bodyPr>
          <a:lstStyle/>
          <a:p>
            <a:pPr indent="0" lvl="0" marL="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36"/>
          <p:cNvSpPr txBox="1"/>
          <p:nvPr>
            <p:ph idx="1" type="subTitle"/>
          </p:nvPr>
        </p:nvSpPr>
        <p:spPr>
          <a:xfrm>
            <a:off x="1956400" y="2268425"/>
            <a:ext cx="6625500" cy="4884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rPr lang="en" sz="3100">
                <a:latin typeface="Cambria"/>
                <a:ea typeface="Cambria"/>
                <a:cs typeface="Cambria"/>
                <a:sym typeface="Cambria"/>
              </a:rPr>
              <a:t>Authorship Agreements </a:t>
            </a:r>
            <a:endParaRPr sz="3200">
              <a:latin typeface="Cambria"/>
              <a:ea typeface="Cambria"/>
              <a:cs typeface="Cambria"/>
              <a:sym typeface="Cambria"/>
            </a:endParaRPr>
          </a:p>
        </p:txBody>
      </p:sp>
      <p:sp>
        <p:nvSpPr>
          <p:cNvPr id="203" name="Google Shape;203;p36"/>
          <p:cNvSpPr txBox="1"/>
          <p:nvPr/>
        </p:nvSpPr>
        <p:spPr>
          <a:xfrm>
            <a:off x="2004775" y="901788"/>
            <a:ext cx="5824500" cy="415500"/>
          </a:xfrm>
          <a:prstGeom prst="rect">
            <a:avLst/>
          </a:prstGeom>
          <a:noFill/>
          <a:ln>
            <a:noFill/>
          </a:ln>
        </p:spPr>
        <p:txBody>
          <a:bodyPr anchorCtr="0" anchor="t" bIns="45725" lIns="45725" spcFirstLastPara="1" rIns="45725" wrap="square" tIns="45725">
            <a:spAutoFit/>
          </a:bodyPr>
          <a:lstStyle/>
          <a:p>
            <a:pPr indent="0" lvl="0" marL="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37"/>
          <p:cNvSpPr txBox="1"/>
          <p:nvPr>
            <p:ph type="title"/>
          </p:nvPr>
        </p:nvSpPr>
        <p:spPr>
          <a:xfrm>
            <a:off x="746348" y="726979"/>
            <a:ext cx="6651600" cy="10032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SzPts val="2700"/>
              <a:buNone/>
            </a:pPr>
            <a:r>
              <a:rPr b="1" lang="en" sz="2400">
                <a:solidFill>
                  <a:srgbClr val="005035"/>
                </a:solidFill>
                <a:latin typeface="Times New Roman"/>
                <a:ea typeface="Times New Roman"/>
                <a:cs typeface="Times New Roman"/>
                <a:sym typeface="Times New Roman"/>
              </a:rPr>
              <a:t>Authorship Policy and Resolution Procedures </a:t>
            </a:r>
            <a:endParaRPr b="1" sz="2400">
              <a:solidFill>
                <a:srgbClr val="005035"/>
              </a:solidFill>
              <a:latin typeface="Times New Roman"/>
              <a:ea typeface="Times New Roman"/>
              <a:cs typeface="Times New Roman"/>
              <a:sym typeface="Times New Roman"/>
            </a:endParaRPr>
          </a:p>
          <a:p>
            <a:pPr indent="0" lvl="0" marL="0" rtl="0" algn="ctr">
              <a:lnSpc>
                <a:spcPct val="90000"/>
              </a:lnSpc>
              <a:spcBef>
                <a:spcPts val="0"/>
              </a:spcBef>
              <a:spcAft>
                <a:spcPts val="0"/>
              </a:spcAft>
              <a:buSzPts val="2700"/>
              <a:buNone/>
            </a:pPr>
            <a:r>
              <a:rPr b="1" lang="en" sz="2400">
                <a:solidFill>
                  <a:srgbClr val="005035"/>
                </a:solidFill>
                <a:latin typeface="Times New Roman"/>
                <a:ea typeface="Times New Roman"/>
                <a:cs typeface="Times New Roman"/>
                <a:sym typeface="Times New Roman"/>
              </a:rPr>
              <a:t>University Policy 318</a:t>
            </a:r>
            <a:endParaRPr b="1" sz="2400">
              <a:solidFill>
                <a:srgbClr val="005035"/>
              </a:solidFill>
              <a:latin typeface="Times New Roman"/>
              <a:ea typeface="Times New Roman"/>
              <a:cs typeface="Times New Roman"/>
              <a:sym typeface="Times New Roman"/>
            </a:endParaRPr>
          </a:p>
        </p:txBody>
      </p:sp>
      <p:pic>
        <p:nvPicPr>
          <p:cNvPr id="209" name="Google Shape;209;p37"/>
          <p:cNvPicPr preferRelativeResize="0"/>
          <p:nvPr/>
        </p:nvPicPr>
        <p:blipFill>
          <a:blip r:embed="rId4">
            <a:alphaModFix/>
          </a:blip>
          <a:stretch>
            <a:fillRect/>
          </a:stretch>
        </p:blipFill>
        <p:spPr>
          <a:xfrm>
            <a:off x="3202856" y="1702538"/>
            <a:ext cx="1738425" cy="1738425"/>
          </a:xfrm>
          <a:prstGeom prst="rect">
            <a:avLst/>
          </a:prstGeom>
          <a:noFill/>
          <a:ln>
            <a:noFill/>
          </a:ln>
        </p:spPr>
      </p:pic>
      <p:sp>
        <p:nvSpPr>
          <p:cNvPr id="210" name="Google Shape;210;p37"/>
          <p:cNvSpPr txBox="1"/>
          <p:nvPr/>
        </p:nvSpPr>
        <p:spPr>
          <a:xfrm>
            <a:off x="3015131" y="3515025"/>
            <a:ext cx="2113800" cy="2616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en" sz="800">
                <a:solidFill>
                  <a:schemeClr val="dk1"/>
                </a:solidFill>
              </a:rPr>
              <a:t> </a:t>
            </a:r>
            <a:r>
              <a:rPr lang="en" sz="800" u="sng">
                <a:solidFill>
                  <a:srgbClr val="1155CC"/>
                </a:solidFill>
                <a:hlinkClick r:id="rId5">
                  <a:extLst>
                    <a:ext uri="{A12FA001-AC4F-418D-AE19-62706E023703}">
                      <ahyp:hlinkClr val="tx"/>
                    </a:ext>
                  </a:extLst>
                </a:hlinkClick>
              </a:rPr>
              <a:t>https://legal.charlotte.edu/policies/up-318</a:t>
            </a:r>
            <a:endParaRPr sz="11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38"/>
          <p:cNvSpPr txBox="1"/>
          <p:nvPr>
            <p:ph type="title"/>
          </p:nvPr>
        </p:nvSpPr>
        <p:spPr>
          <a:xfrm>
            <a:off x="836475" y="237623"/>
            <a:ext cx="6651600" cy="4563600"/>
          </a:xfrm>
          <a:prstGeom prst="rect">
            <a:avLst/>
          </a:prstGeom>
          <a:noFill/>
          <a:ln>
            <a:noFill/>
          </a:ln>
        </p:spPr>
        <p:txBody>
          <a:bodyPr anchorCtr="0" anchor="ctr" bIns="34275" lIns="68575" spcFirstLastPara="1" rIns="68575" wrap="square" tIns="34275">
            <a:noAutofit/>
          </a:bodyPr>
          <a:lstStyle/>
          <a:p>
            <a:pPr indent="-279400" lvl="0" marL="342900" rtl="0" algn="l">
              <a:lnSpc>
                <a:spcPct val="90000"/>
              </a:lnSpc>
              <a:spcBef>
                <a:spcPts val="0"/>
              </a:spcBef>
              <a:spcAft>
                <a:spcPts val="0"/>
              </a:spcAft>
              <a:buClr>
                <a:srgbClr val="005035"/>
              </a:buClr>
              <a:buSzPts val="1800"/>
              <a:buFont typeface="Times New Roman"/>
              <a:buChar char="●"/>
            </a:pPr>
            <a:r>
              <a:rPr b="1" lang="en" sz="1800">
                <a:solidFill>
                  <a:srgbClr val="005035"/>
                </a:solidFill>
                <a:latin typeface="Times New Roman"/>
                <a:ea typeface="Times New Roman"/>
                <a:cs typeface="Times New Roman"/>
                <a:sym typeface="Times New Roman"/>
              </a:rPr>
              <a:t>Background: </a:t>
            </a:r>
            <a:endParaRPr b="1" sz="1800">
              <a:solidFill>
                <a:srgbClr val="005035"/>
              </a:solidFill>
              <a:latin typeface="Times New Roman"/>
              <a:ea typeface="Times New Roman"/>
              <a:cs typeface="Times New Roman"/>
              <a:sym typeface="Times New Roman"/>
            </a:endParaRPr>
          </a:p>
          <a:p>
            <a:pPr indent="0" lvl="0" marL="685800" rtl="0" algn="l">
              <a:lnSpc>
                <a:spcPct val="90000"/>
              </a:lnSpc>
              <a:spcBef>
                <a:spcPts val="0"/>
              </a:spcBef>
              <a:spcAft>
                <a:spcPts val="0"/>
              </a:spcAft>
              <a:buNone/>
            </a:pPr>
            <a:r>
              <a:rPr b="1" lang="en" sz="1700">
                <a:solidFill>
                  <a:srgbClr val="005035"/>
                </a:solidFill>
                <a:latin typeface="Times New Roman"/>
                <a:ea typeface="Times New Roman"/>
                <a:cs typeface="Times New Roman"/>
                <a:sym typeface="Times New Roman"/>
              </a:rPr>
              <a:t>   Centrality of authorship in academia </a:t>
            </a:r>
            <a:endParaRPr b="1" sz="1700">
              <a:solidFill>
                <a:srgbClr val="005035"/>
              </a:solidFill>
              <a:latin typeface="Times New Roman"/>
              <a:ea typeface="Times New Roman"/>
              <a:cs typeface="Times New Roman"/>
              <a:sym typeface="Times New Roman"/>
            </a:endParaRPr>
          </a:p>
          <a:p>
            <a:pPr indent="0" lvl="0" marL="685800" rtl="0" algn="l">
              <a:lnSpc>
                <a:spcPct val="90000"/>
              </a:lnSpc>
              <a:spcBef>
                <a:spcPts val="0"/>
              </a:spcBef>
              <a:spcAft>
                <a:spcPts val="0"/>
              </a:spcAft>
              <a:buNone/>
            </a:pPr>
            <a:r>
              <a:rPr b="1" lang="en" sz="1700">
                <a:solidFill>
                  <a:srgbClr val="005035"/>
                </a:solidFill>
                <a:latin typeface="Times New Roman"/>
                <a:ea typeface="Times New Roman"/>
                <a:cs typeface="Times New Roman"/>
                <a:sym typeface="Times New Roman"/>
              </a:rPr>
              <a:t>+ Vulnerability </a:t>
            </a:r>
            <a:endParaRPr b="1" sz="1700">
              <a:solidFill>
                <a:srgbClr val="005035"/>
              </a:solidFill>
              <a:latin typeface="Times New Roman"/>
              <a:ea typeface="Times New Roman"/>
              <a:cs typeface="Times New Roman"/>
              <a:sym typeface="Times New Roman"/>
            </a:endParaRPr>
          </a:p>
          <a:p>
            <a:pPr indent="0" lvl="0" marL="685800" rtl="0" algn="l">
              <a:lnSpc>
                <a:spcPct val="90000"/>
              </a:lnSpc>
              <a:spcBef>
                <a:spcPts val="0"/>
              </a:spcBef>
              <a:spcAft>
                <a:spcPts val="0"/>
              </a:spcAft>
              <a:buNone/>
            </a:pPr>
            <a:r>
              <a:rPr b="1" lang="en" sz="1700" u="sng">
                <a:solidFill>
                  <a:srgbClr val="005035"/>
                </a:solidFill>
                <a:latin typeface="Times New Roman"/>
                <a:ea typeface="Times New Roman"/>
                <a:cs typeface="Times New Roman"/>
                <a:sym typeface="Times New Roman"/>
              </a:rPr>
              <a:t>+ Lack of universal standards </a:t>
            </a:r>
            <a:endParaRPr b="1" sz="1700" u="sng">
              <a:solidFill>
                <a:srgbClr val="005035"/>
              </a:solidFill>
              <a:latin typeface="Times New Roman"/>
              <a:ea typeface="Times New Roman"/>
              <a:cs typeface="Times New Roman"/>
              <a:sym typeface="Times New Roman"/>
            </a:endParaRPr>
          </a:p>
          <a:p>
            <a:pPr indent="0" lvl="0" marL="685800" rtl="0" algn="l">
              <a:lnSpc>
                <a:spcPct val="90000"/>
              </a:lnSpc>
              <a:spcBef>
                <a:spcPts val="0"/>
              </a:spcBef>
              <a:spcAft>
                <a:spcPts val="0"/>
              </a:spcAft>
              <a:buNone/>
            </a:pPr>
            <a:r>
              <a:rPr b="1" lang="en" sz="1700">
                <a:solidFill>
                  <a:srgbClr val="005035"/>
                </a:solidFill>
                <a:latin typeface="Times New Roman"/>
                <a:ea typeface="Times New Roman"/>
                <a:cs typeface="Times New Roman"/>
                <a:sym typeface="Times New Roman"/>
              </a:rPr>
              <a:t>= need for clear guidance</a:t>
            </a:r>
            <a:endParaRPr b="1" sz="1700">
              <a:solidFill>
                <a:srgbClr val="005035"/>
              </a:solidFill>
              <a:latin typeface="Times New Roman"/>
              <a:ea typeface="Times New Roman"/>
              <a:cs typeface="Times New Roman"/>
              <a:sym typeface="Times New Roman"/>
            </a:endParaRPr>
          </a:p>
          <a:p>
            <a:pPr indent="0" lvl="0" marL="0" rtl="0" algn="l">
              <a:lnSpc>
                <a:spcPct val="90000"/>
              </a:lnSpc>
              <a:spcBef>
                <a:spcPts val="0"/>
              </a:spcBef>
              <a:spcAft>
                <a:spcPts val="0"/>
              </a:spcAft>
              <a:buNone/>
            </a:pPr>
            <a:r>
              <a:t/>
            </a:r>
            <a:endParaRPr b="1" sz="1800">
              <a:solidFill>
                <a:srgbClr val="005035"/>
              </a:solidFill>
              <a:latin typeface="Times New Roman"/>
              <a:ea typeface="Times New Roman"/>
              <a:cs typeface="Times New Roman"/>
              <a:sym typeface="Times New Roman"/>
            </a:endParaRPr>
          </a:p>
          <a:p>
            <a:pPr indent="-279400" lvl="0" marL="342900" rtl="0" algn="l">
              <a:lnSpc>
                <a:spcPct val="90000"/>
              </a:lnSpc>
              <a:spcBef>
                <a:spcPts val="0"/>
              </a:spcBef>
              <a:spcAft>
                <a:spcPts val="0"/>
              </a:spcAft>
              <a:buClr>
                <a:srgbClr val="005035"/>
              </a:buClr>
              <a:buSzPts val="1800"/>
              <a:buFont typeface="Times New Roman"/>
              <a:buChar char="●"/>
            </a:pPr>
            <a:r>
              <a:rPr b="1" lang="en" sz="1800">
                <a:solidFill>
                  <a:srgbClr val="005035"/>
                </a:solidFill>
                <a:latin typeface="Times New Roman"/>
                <a:ea typeface="Times New Roman"/>
                <a:cs typeface="Times New Roman"/>
                <a:sym typeface="Times New Roman"/>
              </a:rPr>
              <a:t>Charlotte pilot survey indicated:</a:t>
            </a:r>
            <a:endParaRPr b="1" sz="1800">
              <a:solidFill>
                <a:srgbClr val="005035"/>
              </a:solidFill>
              <a:latin typeface="Times New Roman"/>
              <a:ea typeface="Times New Roman"/>
              <a:cs typeface="Times New Roman"/>
              <a:sym typeface="Times New Roman"/>
            </a:endParaRPr>
          </a:p>
          <a:p>
            <a:pPr indent="-273050" lvl="1" marL="685800" rtl="0" algn="l">
              <a:lnSpc>
                <a:spcPct val="90000"/>
              </a:lnSpc>
              <a:spcBef>
                <a:spcPts val="0"/>
              </a:spcBef>
              <a:spcAft>
                <a:spcPts val="0"/>
              </a:spcAft>
              <a:buClr>
                <a:srgbClr val="005035"/>
              </a:buClr>
              <a:buSzPts val="1700"/>
              <a:buFont typeface="Times New Roman"/>
              <a:buChar char="○"/>
            </a:pPr>
            <a:r>
              <a:rPr b="1" lang="en" sz="1700">
                <a:solidFill>
                  <a:srgbClr val="005035"/>
                </a:solidFill>
                <a:latin typeface="Times New Roman"/>
                <a:ea typeface="Times New Roman"/>
                <a:cs typeface="Times New Roman"/>
                <a:sym typeface="Times New Roman"/>
              </a:rPr>
              <a:t>47% of trainees/43% of faculty have experienced problems with </a:t>
            </a:r>
            <a:r>
              <a:rPr b="1" lang="en" sz="1700" u="sng">
                <a:solidFill>
                  <a:srgbClr val="005035"/>
                </a:solidFill>
                <a:latin typeface="Times New Roman"/>
                <a:ea typeface="Times New Roman"/>
                <a:cs typeface="Times New Roman"/>
                <a:sym typeface="Times New Roman"/>
              </a:rPr>
              <a:t>authorship order</a:t>
            </a:r>
            <a:endParaRPr b="1" sz="1700" u="sng">
              <a:solidFill>
                <a:srgbClr val="005035"/>
              </a:solidFill>
              <a:latin typeface="Times New Roman"/>
              <a:ea typeface="Times New Roman"/>
              <a:cs typeface="Times New Roman"/>
              <a:sym typeface="Times New Roman"/>
            </a:endParaRPr>
          </a:p>
          <a:p>
            <a:pPr indent="-273050" lvl="1" marL="685800" rtl="0" algn="l">
              <a:lnSpc>
                <a:spcPct val="90000"/>
              </a:lnSpc>
              <a:spcBef>
                <a:spcPts val="0"/>
              </a:spcBef>
              <a:spcAft>
                <a:spcPts val="0"/>
              </a:spcAft>
              <a:buClr>
                <a:srgbClr val="005035"/>
              </a:buClr>
              <a:buSzPts val="1700"/>
              <a:buFont typeface="Times New Roman"/>
              <a:buChar char="○"/>
            </a:pPr>
            <a:r>
              <a:rPr b="1" lang="en" sz="1700">
                <a:solidFill>
                  <a:srgbClr val="005035"/>
                </a:solidFill>
                <a:latin typeface="Times New Roman"/>
                <a:ea typeface="Times New Roman"/>
                <a:cs typeface="Times New Roman"/>
                <a:sym typeface="Times New Roman"/>
              </a:rPr>
              <a:t>27% of trainees/32% of faculty have experienced </a:t>
            </a:r>
            <a:r>
              <a:rPr b="1" lang="en" sz="1700" u="sng">
                <a:solidFill>
                  <a:srgbClr val="005035"/>
                </a:solidFill>
                <a:latin typeface="Times New Roman"/>
                <a:ea typeface="Times New Roman"/>
                <a:cs typeface="Times New Roman"/>
                <a:sym typeface="Times New Roman"/>
              </a:rPr>
              <a:t>wrongful author inclusion</a:t>
            </a:r>
            <a:r>
              <a:rPr b="1" lang="en" sz="1700">
                <a:solidFill>
                  <a:srgbClr val="005035"/>
                </a:solidFill>
                <a:latin typeface="Times New Roman"/>
                <a:ea typeface="Times New Roman"/>
                <a:cs typeface="Times New Roman"/>
                <a:sym typeface="Times New Roman"/>
              </a:rPr>
              <a:t> (guest authorship)</a:t>
            </a:r>
            <a:endParaRPr b="1" sz="1700">
              <a:solidFill>
                <a:srgbClr val="005035"/>
              </a:solidFill>
              <a:latin typeface="Times New Roman"/>
              <a:ea typeface="Times New Roman"/>
              <a:cs typeface="Times New Roman"/>
              <a:sym typeface="Times New Roman"/>
            </a:endParaRPr>
          </a:p>
          <a:p>
            <a:pPr indent="-273050" lvl="1" marL="685800" rtl="0" algn="l">
              <a:lnSpc>
                <a:spcPct val="90000"/>
              </a:lnSpc>
              <a:spcBef>
                <a:spcPts val="0"/>
              </a:spcBef>
              <a:spcAft>
                <a:spcPts val="0"/>
              </a:spcAft>
              <a:buClr>
                <a:srgbClr val="005035"/>
              </a:buClr>
              <a:buSzPts val="1700"/>
              <a:buFont typeface="Times New Roman"/>
              <a:buChar char="○"/>
            </a:pPr>
            <a:r>
              <a:rPr b="1" lang="en" sz="1700">
                <a:solidFill>
                  <a:srgbClr val="005035"/>
                </a:solidFill>
                <a:latin typeface="Times New Roman"/>
                <a:ea typeface="Times New Roman"/>
                <a:cs typeface="Times New Roman"/>
                <a:sym typeface="Times New Roman"/>
              </a:rPr>
              <a:t>26% of trainees/28% of faculty have experienced </a:t>
            </a:r>
            <a:r>
              <a:rPr b="1" lang="en" sz="1700" u="sng">
                <a:solidFill>
                  <a:srgbClr val="005035"/>
                </a:solidFill>
                <a:latin typeface="Times New Roman"/>
                <a:ea typeface="Times New Roman"/>
                <a:cs typeface="Times New Roman"/>
                <a:sym typeface="Times New Roman"/>
              </a:rPr>
              <a:t>wrongful author exclusion</a:t>
            </a:r>
            <a:endParaRPr b="1" sz="1700" u="sng">
              <a:solidFill>
                <a:srgbClr val="005035"/>
              </a:solidFill>
              <a:latin typeface="Times New Roman"/>
              <a:ea typeface="Times New Roman"/>
              <a:cs typeface="Times New Roman"/>
              <a:sym typeface="Times New Roman"/>
            </a:endParaRPr>
          </a:p>
          <a:p>
            <a:pPr indent="0" lvl="0" marL="1028700" rtl="0" algn="l">
              <a:lnSpc>
                <a:spcPct val="90000"/>
              </a:lnSpc>
              <a:spcBef>
                <a:spcPts val="0"/>
              </a:spcBef>
              <a:spcAft>
                <a:spcPts val="0"/>
              </a:spcAft>
              <a:buNone/>
            </a:pPr>
            <a:r>
              <a:t/>
            </a:r>
            <a:endParaRPr b="1" sz="1800" u="sng">
              <a:solidFill>
                <a:srgbClr val="005035"/>
              </a:solidFill>
              <a:latin typeface="Times New Roman"/>
              <a:ea typeface="Times New Roman"/>
              <a:cs typeface="Times New Roman"/>
              <a:sym typeface="Times New Roman"/>
            </a:endParaRPr>
          </a:p>
          <a:p>
            <a:pPr indent="-279400" lvl="0" marL="342900" rtl="0" algn="l">
              <a:lnSpc>
                <a:spcPct val="90000"/>
              </a:lnSpc>
              <a:spcBef>
                <a:spcPts val="0"/>
              </a:spcBef>
              <a:spcAft>
                <a:spcPts val="0"/>
              </a:spcAft>
              <a:buClr>
                <a:srgbClr val="005035"/>
              </a:buClr>
              <a:buSzPts val="1800"/>
              <a:buFont typeface="Times New Roman"/>
              <a:buChar char="●"/>
            </a:pPr>
            <a:r>
              <a:rPr b="1" lang="en" sz="1800">
                <a:solidFill>
                  <a:srgbClr val="005035"/>
                </a:solidFill>
                <a:latin typeface="Times New Roman"/>
                <a:ea typeface="Times New Roman"/>
                <a:cs typeface="Times New Roman"/>
                <a:sym typeface="Times New Roman"/>
              </a:rPr>
              <a:t>Larger survey indicated: </a:t>
            </a:r>
            <a:endParaRPr b="1" sz="1800">
              <a:solidFill>
                <a:srgbClr val="005035"/>
              </a:solidFill>
              <a:latin typeface="Times New Roman"/>
              <a:ea typeface="Times New Roman"/>
              <a:cs typeface="Times New Roman"/>
              <a:sym typeface="Times New Roman"/>
            </a:endParaRPr>
          </a:p>
          <a:p>
            <a:pPr indent="-279400" lvl="1" marL="685800" rtl="0" algn="l">
              <a:lnSpc>
                <a:spcPct val="90000"/>
              </a:lnSpc>
              <a:spcBef>
                <a:spcPts val="0"/>
              </a:spcBef>
              <a:spcAft>
                <a:spcPts val="0"/>
              </a:spcAft>
              <a:buClr>
                <a:srgbClr val="005035"/>
              </a:buClr>
              <a:buSzPts val="1800"/>
              <a:buFont typeface="Times New Roman"/>
              <a:buChar char="○"/>
            </a:pPr>
            <a:r>
              <a:rPr b="1" lang="en" sz="1700">
                <a:solidFill>
                  <a:srgbClr val="005035"/>
                </a:solidFill>
                <a:latin typeface="Times New Roman"/>
                <a:ea typeface="Times New Roman"/>
                <a:cs typeface="Times New Roman"/>
                <a:sym typeface="Times New Roman"/>
              </a:rPr>
              <a:t>44% of graduate students and 30% of faculty agree or strongly agree that they have “concerns about the lack of guidance for authorship distribution.”</a:t>
            </a:r>
            <a:endParaRPr b="1" sz="1700">
              <a:solidFill>
                <a:srgbClr val="005035"/>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9"/>
          <p:cNvSpPr txBox="1"/>
          <p:nvPr>
            <p:ph type="title"/>
          </p:nvPr>
        </p:nvSpPr>
        <p:spPr>
          <a:xfrm>
            <a:off x="804619" y="568462"/>
            <a:ext cx="6651600" cy="4421400"/>
          </a:xfrm>
          <a:prstGeom prst="rect">
            <a:avLst/>
          </a:prstGeom>
          <a:noFill/>
          <a:ln>
            <a:noFill/>
          </a:ln>
        </p:spPr>
        <p:txBody>
          <a:bodyPr anchorCtr="0" anchor="t" bIns="34275" lIns="68575" spcFirstLastPara="1" rIns="68575" wrap="square" tIns="34275">
            <a:noAutofit/>
          </a:bodyPr>
          <a:lstStyle/>
          <a:p>
            <a:pPr indent="-279400" lvl="0" marL="342900" rtl="0" algn="l">
              <a:lnSpc>
                <a:spcPct val="90000"/>
              </a:lnSpc>
              <a:spcBef>
                <a:spcPts val="0"/>
              </a:spcBef>
              <a:spcAft>
                <a:spcPts val="0"/>
              </a:spcAft>
              <a:buClr>
                <a:srgbClr val="005035"/>
              </a:buClr>
              <a:buSzPts val="1800"/>
              <a:buFont typeface="Times New Roman"/>
              <a:buChar char="●"/>
            </a:pPr>
            <a:r>
              <a:rPr b="1" lang="en" sz="1800">
                <a:solidFill>
                  <a:srgbClr val="005035"/>
                </a:solidFill>
                <a:latin typeface="Times New Roman"/>
                <a:ea typeface="Times New Roman"/>
                <a:cs typeface="Times New Roman"/>
                <a:sym typeface="Times New Roman"/>
              </a:rPr>
              <a:t>Policy Purpose: Recommend constructive authorship practices and establish standards for resolving authorship disputes</a:t>
            </a:r>
            <a:endParaRPr b="1" sz="1800">
              <a:solidFill>
                <a:srgbClr val="005035"/>
              </a:solidFill>
              <a:latin typeface="Times New Roman"/>
              <a:ea typeface="Times New Roman"/>
              <a:cs typeface="Times New Roman"/>
              <a:sym typeface="Times New Roman"/>
            </a:endParaRPr>
          </a:p>
          <a:p>
            <a:pPr indent="0" lvl="0" marL="0" rtl="0" algn="l">
              <a:lnSpc>
                <a:spcPct val="90000"/>
              </a:lnSpc>
              <a:spcBef>
                <a:spcPts val="0"/>
              </a:spcBef>
              <a:spcAft>
                <a:spcPts val="0"/>
              </a:spcAft>
              <a:buNone/>
            </a:pPr>
            <a:r>
              <a:t/>
            </a:r>
            <a:endParaRPr b="1" sz="1400">
              <a:solidFill>
                <a:srgbClr val="005035"/>
              </a:solidFill>
              <a:latin typeface="Times New Roman"/>
              <a:ea typeface="Times New Roman"/>
              <a:cs typeface="Times New Roman"/>
              <a:sym typeface="Times New Roman"/>
            </a:endParaRPr>
          </a:p>
          <a:p>
            <a:pPr indent="-279400" lvl="0" marL="342900" rtl="0" algn="l">
              <a:lnSpc>
                <a:spcPct val="90000"/>
              </a:lnSpc>
              <a:spcBef>
                <a:spcPts val="0"/>
              </a:spcBef>
              <a:spcAft>
                <a:spcPts val="0"/>
              </a:spcAft>
              <a:buClr>
                <a:srgbClr val="005035"/>
              </a:buClr>
              <a:buSzPts val="1800"/>
              <a:buFont typeface="Times New Roman"/>
              <a:buChar char="●"/>
            </a:pPr>
            <a:r>
              <a:rPr b="1" lang="en" sz="1800">
                <a:solidFill>
                  <a:srgbClr val="005035"/>
                </a:solidFill>
                <a:latin typeface="Times New Roman"/>
                <a:ea typeface="Times New Roman"/>
                <a:cs typeface="Times New Roman"/>
                <a:sym typeface="Times New Roman"/>
              </a:rPr>
              <a:t>Policy Features:</a:t>
            </a:r>
            <a:endParaRPr b="1">
              <a:solidFill>
                <a:srgbClr val="005035"/>
              </a:solidFill>
              <a:latin typeface="Times New Roman"/>
              <a:ea typeface="Times New Roman"/>
              <a:cs typeface="Times New Roman"/>
              <a:sym typeface="Times New Roman"/>
            </a:endParaRPr>
          </a:p>
          <a:p>
            <a:pPr indent="-266700" lvl="1" marL="685800" rtl="0" algn="l">
              <a:lnSpc>
                <a:spcPct val="90000"/>
              </a:lnSpc>
              <a:spcBef>
                <a:spcPts val="0"/>
              </a:spcBef>
              <a:spcAft>
                <a:spcPts val="0"/>
              </a:spcAft>
              <a:buClr>
                <a:srgbClr val="005035"/>
              </a:buClr>
              <a:buSzPts val="1600"/>
              <a:buFont typeface="Times New Roman"/>
              <a:buChar char="○"/>
            </a:pPr>
            <a:r>
              <a:rPr lang="en" sz="1600">
                <a:solidFill>
                  <a:srgbClr val="005035"/>
                </a:solidFill>
                <a:latin typeface="Times New Roman"/>
                <a:ea typeface="Times New Roman"/>
                <a:cs typeface="Times New Roman"/>
                <a:sym typeface="Times New Roman"/>
              </a:rPr>
              <a:t>Sets minimum authorship requirements (substantial contribution to the work and accountability for one’s work)</a:t>
            </a:r>
            <a:endParaRPr sz="1600">
              <a:solidFill>
                <a:srgbClr val="005035"/>
              </a:solidFill>
              <a:latin typeface="Times New Roman"/>
              <a:ea typeface="Times New Roman"/>
              <a:cs typeface="Times New Roman"/>
              <a:sym typeface="Times New Roman"/>
            </a:endParaRPr>
          </a:p>
          <a:p>
            <a:pPr indent="-266700" lvl="1" marL="685800" rtl="0" algn="l">
              <a:lnSpc>
                <a:spcPct val="90000"/>
              </a:lnSpc>
              <a:spcBef>
                <a:spcPts val="0"/>
              </a:spcBef>
              <a:spcAft>
                <a:spcPts val="0"/>
              </a:spcAft>
              <a:buClr>
                <a:srgbClr val="005035"/>
              </a:buClr>
              <a:buSzPts val="1600"/>
              <a:buFont typeface="Times New Roman"/>
              <a:buChar char="○"/>
            </a:pPr>
            <a:r>
              <a:rPr lang="en" sz="1600">
                <a:solidFill>
                  <a:srgbClr val="005035"/>
                </a:solidFill>
                <a:latin typeface="Times New Roman"/>
                <a:ea typeface="Times New Roman"/>
                <a:cs typeface="Times New Roman"/>
                <a:sym typeface="Times New Roman"/>
              </a:rPr>
              <a:t>Does not provide a single set of authorship standards</a:t>
            </a:r>
            <a:endParaRPr sz="1600">
              <a:solidFill>
                <a:srgbClr val="005035"/>
              </a:solidFill>
              <a:latin typeface="Times New Roman"/>
              <a:ea typeface="Times New Roman"/>
              <a:cs typeface="Times New Roman"/>
              <a:sym typeface="Times New Roman"/>
            </a:endParaRPr>
          </a:p>
          <a:p>
            <a:pPr indent="-266700" lvl="1" marL="685800" rtl="0" algn="l">
              <a:lnSpc>
                <a:spcPct val="90000"/>
              </a:lnSpc>
              <a:spcBef>
                <a:spcPts val="0"/>
              </a:spcBef>
              <a:spcAft>
                <a:spcPts val="0"/>
              </a:spcAft>
              <a:buClr>
                <a:srgbClr val="005035"/>
              </a:buClr>
              <a:buSzPts val="1600"/>
              <a:buFont typeface="Times New Roman"/>
              <a:buChar char="○"/>
            </a:pPr>
            <a:r>
              <a:rPr lang="en" sz="1600">
                <a:solidFill>
                  <a:srgbClr val="005035"/>
                </a:solidFill>
                <a:latin typeface="Times New Roman"/>
                <a:ea typeface="Times New Roman"/>
                <a:cs typeface="Times New Roman"/>
                <a:sym typeface="Times New Roman"/>
              </a:rPr>
              <a:t>Assigns responsibility for discussing authorship to: </a:t>
            </a:r>
            <a:endParaRPr sz="1600">
              <a:solidFill>
                <a:srgbClr val="005035"/>
              </a:solidFill>
              <a:latin typeface="Times New Roman"/>
              <a:ea typeface="Times New Roman"/>
              <a:cs typeface="Times New Roman"/>
              <a:sym typeface="Times New Roman"/>
            </a:endParaRPr>
          </a:p>
          <a:p>
            <a:pPr indent="-266700" lvl="2" marL="1028700" rtl="0" algn="l">
              <a:lnSpc>
                <a:spcPct val="90000"/>
              </a:lnSpc>
              <a:spcBef>
                <a:spcPts val="0"/>
              </a:spcBef>
              <a:spcAft>
                <a:spcPts val="0"/>
              </a:spcAft>
              <a:buClr>
                <a:srgbClr val="005035"/>
              </a:buClr>
              <a:buSzPts val="1600"/>
              <a:buFont typeface="Times New Roman"/>
              <a:buChar char="■"/>
            </a:pPr>
            <a:r>
              <a:rPr lang="en" sz="1600">
                <a:solidFill>
                  <a:srgbClr val="005035"/>
                </a:solidFill>
                <a:latin typeface="Times New Roman"/>
                <a:ea typeface="Times New Roman"/>
                <a:cs typeface="Times New Roman"/>
                <a:sym typeface="Times New Roman"/>
              </a:rPr>
              <a:t>Lead Author, Corresponding Author, or Principal Investigator</a:t>
            </a:r>
            <a:endParaRPr sz="1600">
              <a:solidFill>
                <a:srgbClr val="005035"/>
              </a:solidFill>
              <a:latin typeface="Times New Roman"/>
              <a:ea typeface="Times New Roman"/>
              <a:cs typeface="Times New Roman"/>
              <a:sym typeface="Times New Roman"/>
            </a:endParaRPr>
          </a:p>
          <a:p>
            <a:pPr indent="-266700" lvl="1" marL="685800" rtl="0" algn="l">
              <a:lnSpc>
                <a:spcPct val="90000"/>
              </a:lnSpc>
              <a:spcBef>
                <a:spcPts val="0"/>
              </a:spcBef>
              <a:spcAft>
                <a:spcPts val="0"/>
              </a:spcAft>
              <a:buClr>
                <a:srgbClr val="005035"/>
              </a:buClr>
              <a:buSzPts val="1600"/>
              <a:buFont typeface="Times New Roman"/>
              <a:buChar char="○"/>
            </a:pPr>
            <a:r>
              <a:rPr lang="en" sz="1600">
                <a:solidFill>
                  <a:srgbClr val="005035"/>
                </a:solidFill>
                <a:latin typeface="Times New Roman"/>
                <a:ea typeface="Times New Roman"/>
                <a:cs typeface="Times New Roman"/>
                <a:sym typeface="Times New Roman"/>
              </a:rPr>
              <a:t>Recommends discussing authorship </a:t>
            </a:r>
            <a:r>
              <a:rPr lang="en" sz="1600" u="sng">
                <a:solidFill>
                  <a:srgbClr val="005035"/>
                </a:solidFill>
                <a:latin typeface="Times New Roman"/>
                <a:ea typeface="Times New Roman"/>
                <a:cs typeface="Times New Roman"/>
                <a:sym typeface="Times New Roman"/>
              </a:rPr>
              <a:t>early and often</a:t>
            </a:r>
            <a:r>
              <a:rPr lang="en" sz="1600">
                <a:solidFill>
                  <a:srgbClr val="005035"/>
                </a:solidFill>
                <a:latin typeface="Times New Roman"/>
                <a:ea typeface="Times New Roman"/>
                <a:cs typeface="Times New Roman"/>
                <a:sym typeface="Times New Roman"/>
              </a:rPr>
              <a:t> during a project</a:t>
            </a:r>
            <a:endParaRPr sz="1600">
              <a:solidFill>
                <a:srgbClr val="005035"/>
              </a:solidFill>
              <a:latin typeface="Times New Roman"/>
              <a:ea typeface="Times New Roman"/>
              <a:cs typeface="Times New Roman"/>
              <a:sym typeface="Times New Roman"/>
            </a:endParaRPr>
          </a:p>
          <a:p>
            <a:pPr indent="-266700" lvl="1" marL="685800" rtl="0" algn="l">
              <a:lnSpc>
                <a:spcPct val="90000"/>
              </a:lnSpc>
              <a:spcBef>
                <a:spcPts val="0"/>
              </a:spcBef>
              <a:spcAft>
                <a:spcPts val="0"/>
              </a:spcAft>
              <a:buClr>
                <a:srgbClr val="005035"/>
              </a:buClr>
              <a:buSzPts val="1600"/>
              <a:buFont typeface="Times New Roman"/>
              <a:buChar char="○"/>
            </a:pPr>
            <a:r>
              <a:rPr lang="en" sz="1600">
                <a:solidFill>
                  <a:srgbClr val="005035"/>
                </a:solidFill>
                <a:latin typeface="Times New Roman"/>
                <a:ea typeface="Times New Roman"/>
                <a:cs typeface="Times New Roman"/>
                <a:sym typeface="Times New Roman"/>
              </a:rPr>
              <a:t>Recommends completion of an authorship agreement</a:t>
            </a:r>
            <a:endParaRPr sz="1600">
              <a:solidFill>
                <a:srgbClr val="005035"/>
              </a:solidFill>
              <a:latin typeface="Times New Roman"/>
              <a:ea typeface="Times New Roman"/>
              <a:cs typeface="Times New Roman"/>
              <a:sym typeface="Times New Roman"/>
            </a:endParaRPr>
          </a:p>
          <a:p>
            <a:pPr indent="0" lvl="0" marL="685800" rtl="0" algn="l">
              <a:lnSpc>
                <a:spcPct val="90000"/>
              </a:lnSpc>
              <a:spcBef>
                <a:spcPts val="0"/>
              </a:spcBef>
              <a:spcAft>
                <a:spcPts val="0"/>
              </a:spcAft>
              <a:buNone/>
            </a:pPr>
            <a:r>
              <a:t/>
            </a:r>
            <a:endParaRPr b="1">
              <a:solidFill>
                <a:srgbClr val="005035"/>
              </a:solidFill>
              <a:latin typeface="Times New Roman"/>
              <a:ea typeface="Times New Roman"/>
              <a:cs typeface="Times New Roman"/>
              <a:sym typeface="Times New Roman"/>
            </a:endParaRPr>
          </a:p>
          <a:p>
            <a:pPr indent="0" lvl="0" marL="342900" rtl="0" algn="l">
              <a:lnSpc>
                <a:spcPct val="90000"/>
              </a:lnSpc>
              <a:spcBef>
                <a:spcPts val="0"/>
              </a:spcBef>
              <a:spcAft>
                <a:spcPts val="0"/>
              </a:spcAft>
              <a:buNone/>
            </a:pPr>
            <a:r>
              <a:t/>
            </a:r>
            <a:endParaRPr b="1" sz="1800">
              <a:solidFill>
                <a:srgbClr val="005035"/>
              </a:solidFill>
              <a:latin typeface="Times New Roman"/>
              <a:ea typeface="Times New Roman"/>
              <a:cs typeface="Times New Roman"/>
              <a:sym typeface="Times New Roman"/>
            </a:endParaRPr>
          </a:p>
          <a:p>
            <a:pPr indent="0" lvl="0" marL="685800" rtl="0" algn="l">
              <a:lnSpc>
                <a:spcPct val="90000"/>
              </a:lnSpc>
              <a:spcBef>
                <a:spcPts val="0"/>
              </a:spcBef>
              <a:spcAft>
                <a:spcPts val="0"/>
              </a:spcAft>
              <a:buNone/>
            </a:pPr>
            <a:r>
              <a:t/>
            </a:r>
            <a:endParaRPr b="1">
              <a:solidFill>
                <a:srgbClr val="005035"/>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a:solidFill>
                <a:srgbClr val="005035"/>
              </a:solidFill>
              <a:latin typeface="Times New Roman"/>
              <a:ea typeface="Times New Roman"/>
              <a:cs typeface="Times New Roman"/>
              <a:sym typeface="Times New Roman"/>
            </a:endParaRPr>
          </a:p>
        </p:txBody>
      </p:sp>
      <p:pic>
        <p:nvPicPr>
          <p:cNvPr id="221" name="Google Shape;221;p39"/>
          <p:cNvPicPr preferRelativeResize="0"/>
          <p:nvPr/>
        </p:nvPicPr>
        <p:blipFill>
          <a:blip r:embed="rId4">
            <a:alphaModFix/>
          </a:blip>
          <a:stretch>
            <a:fillRect/>
          </a:stretch>
        </p:blipFill>
        <p:spPr>
          <a:xfrm>
            <a:off x="3205041" y="3061562"/>
            <a:ext cx="1850756" cy="1850756"/>
          </a:xfrm>
          <a:prstGeom prst="rect">
            <a:avLst/>
          </a:prstGeom>
          <a:noFill/>
          <a:ln>
            <a:noFill/>
          </a:ln>
        </p:spPr>
      </p:pic>
      <p:sp>
        <p:nvSpPr>
          <p:cNvPr id="222" name="Google Shape;222;p39"/>
          <p:cNvSpPr txBox="1"/>
          <p:nvPr/>
        </p:nvSpPr>
        <p:spPr>
          <a:xfrm>
            <a:off x="2821078" y="4619825"/>
            <a:ext cx="2618700" cy="292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Clr>
                <a:schemeClr val="dk1"/>
              </a:buClr>
              <a:buSzPts val="800"/>
              <a:buFont typeface="Arial"/>
              <a:buNone/>
            </a:pPr>
            <a:r>
              <a:rPr lang="en" sz="1000">
                <a:solidFill>
                  <a:schemeClr val="dk1"/>
                </a:solidFill>
                <a:latin typeface="Calibri"/>
                <a:ea typeface="Calibri"/>
                <a:cs typeface="Calibri"/>
                <a:sym typeface="Calibri"/>
              </a:rPr>
              <a:t>Charlotte Authorship Agreement</a:t>
            </a:r>
            <a:endParaRPr sz="1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40"/>
          <p:cNvSpPr txBox="1"/>
          <p:nvPr>
            <p:ph type="title"/>
          </p:nvPr>
        </p:nvSpPr>
        <p:spPr>
          <a:xfrm>
            <a:off x="836475" y="499804"/>
            <a:ext cx="6651600" cy="4154100"/>
          </a:xfrm>
          <a:prstGeom prst="rect">
            <a:avLst/>
          </a:prstGeom>
          <a:noFill/>
          <a:ln>
            <a:noFill/>
          </a:ln>
        </p:spPr>
        <p:txBody>
          <a:bodyPr anchorCtr="0" anchor="t" bIns="34275" lIns="68575" spcFirstLastPara="1" rIns="68575" wrap="square" tIns="34275">
            <a:noAutofit/>
          </a:bodyPr>
          <a:lstStyle/>
          <a:p>
            <a:pPr indent="-285750" lvl="0" marL="342900" rtl="0" algn="l">
              <a:lnSpc>
                <a:spcPct val="90000"/>
              </a:lnSpc>
              <a:spcBef>
                <a:spcPts val="0"/>
              </a:spcBef>
              <a:spcAft>
                <a:spcPts val="0"/>
              </a:spcAft>
              <a:buClr>
                <a:srgbClr val="005035"/>
              </a:buClr>
              <a:buSzPts val="1900"/>
              <a:buFont typeface="Times New Roman"/>
              <a:buChar char="●"/>
            </a:pPr>
            <a:r>
              <a:rPr b="1" lang="en" sz="1900">
                <a:solidFill>
                  <a:srgbClr val="005035"/>
                </a:solidFill>
                <a:latin typeface="Times New Roman"/>
                <a:ea typeface="Times New Roman"/>
                <a:cs typeface="Times New Roman"/>
                <a:sym typeface="Times New Roman"/>
              </a:rPr>
              <a:t>Dispute Resolution Procedures:</a:t>
            </a:r>
            <a:endParaRPr b="1" sz="1900">
              <a:solidFill>
                <a:srgbClr val="005035"/>
              </a:solidFill>
              <a:latin typeface="Times New Roman"/>
              <a:ea typeface="Times New Roman"/>
              <a:cs typeface="Times New Roman"/>
              <a:sym typeface="Times New Roman"/>
            </a:endParaRPr>
          </a:p>
          <a:p>
            <a:pPr indent="0" lvl="0" marL="342900" rtl="0" algn="l">
              <a:lnSpc>
                <a:spcPct val="90000"/>
              </a:lnSpc>
              <a:spcBef>
                <a:spcPts val="0"/>
              </a:spcBef>
              <a:spcAft>
                <a:spcPts val="0"/>
              </a:spcAft>
              <a:buNone/>
            </a:pPr>
            <a:r>
              <a:t/>
            </a:r>
            <a:endParaRPr b="1" sz="1900">
              <a:solidFill>
                <a:srgbClr val="005035"/>
              </a:solidFill>
              <a:latin typeface="Times New Roman"/>
              <a:ea typeface="Times New Roman"/>
              <a:cs typeface="Times New Roman"/>
              <a:sym typeface="Times New Roman"/>
            </a:endParaRPr>
          </a:p>
          <a:p>
            <a:pPr indent="-273050" lvl="1" marL="685800" rtl="0" algn="l">
              <a:lnSpc>
                <a:spcPct val="90000"/>
              </a:lnSpc>
              <a:spcBef>
                <a:spcPts val="0"/>
              </a:spcBef>
              <a:spcAft>
                <a:spcPts val="0"/>
              </a:spcAft>
              <a:buClr>
                <a:srgbClr val="005035"/>
              </a:buClr>
              <a:buSzPts val="1700"/>
              <a:buFont typeface="Times New Roman"/>
              <a:buChar char="○"/>
            </a:pPr>
            <a:r>
              <a:rPr b="1" lang="en" sz="1700">
                <a:solidFill>
                  <a:srgbClr val="005035"/>
                </a:solidFill>
                <a:latin typeface="Times New Roman"/>
                <a:ea typeface="Times New Roman"/>
                <a:cs typeface="Times New Roman"/>
                <a:sym typeface="Times New Roman"/>
              </a:rPr>
              <a:t>Informal: consult written agreement; involve neutral 3rd party (e.g., Chair); work with Ombuds Office, etc.</a:t>
            </a:r>
            <a:endParaRPr b="1" sz="1700">
              <a:solidFill>
                <a:srgbClr val="005035"/>
              </a:solidFill>
              <a:latin typeface="Times New Roman"/>
              <a:ea typeface="Times New Roman"/>
              <a:cs typeface="Times New Roman"/>
              <a:sym typeface="Times New Roman"/>
            </a:endParaRPr>
          </a:p>
          <a:p>
            <a:pPr indent="0" lvl="0" marL="685800" rtl="0" algn="l">
              <a:lnSpc>
                <a:spcPct val="90000"/>
              </a:lnSpc>
              <a:spcBef>
                <a:spcPts val="0"/>
              </a:spcBef>
              <a:spcAft>
                <a:spcPts val="0"/>
              </a:spcAft>
              <a:buNone/>
            </a:pPr>
            <a:r>
              <a:t/>
            </a:r>
            <a:endParaRPr b="1" sz="1700">
              <a:solidFill>
                <a:srgbClr val="005035"/>
              </a:solidFill>
              <a:latin typeface="Times New Roman"/>
              <a:ea typeface="Times New Roman"/>
              <a:cs typeface="Times New Roman"/>
              <a:sym typeface="Times New Roman"/>
            </a:endParaRPr>
          </a:p>
          <a:p>
            <a:pPr indent="-254000" lvl="1" marL="685800" rtl="0" algn="l">
              <a:lnSpc>
                <a:spcPct val="90000"/>
              </a:lnSpc>
              <a:spcBef>
                <a:spcPts val="0"/>
              </a:spcBef>
              <a:spcAft>
                <a:spcPts val="0"/>
              </a:spcAft>
              <a:buClr>
                <a:srgbClr val="005035"/>
              </a:buClr>
              <a:buSzPts val="1400"/>
              <a:buFont typeface="Times New Roman"/>
              <a:buChar char="○"/>
            </a:pPr>
            <a:r>
              <a:rPr b="1" lang="en" sz="1700">
                <a:solidFill>
                  <a:srgbClr val="005035"/>
                </a:solidFill>
                <a:latin typeface="Times New Roman"/>
                <a:ea typeface="Times New Roman"/>
                <a:cs typeface="Times New Roman"/>
                <a:sym typeface="Times New Roman"/>
              </a:rPr>
              <a:t>Formal:</a:t>
            </a:r>
            <a:endParaRPr b="1" sz="1700">
              <a:solidFill>
                <a:srgbClr val="005035"/>
              </a:solidFill>
              <a:latin typeface="Times New Roman"/>
              <a:ea typeface="Times New Roman"/>
              <a:cs typeface="Times New Roman"/>
              <a:sym typeface="Times New Roman"/>
            </a:endParaRPr>
          </a:p>
          <a:p>
            <a:pPr indent="-254000" lvl="2" marL="1028700" rtl="0" algn="l">
              <a:lnSpc>
                <a:spcPct val="90000"/>
              </a:lnSpc>
              <a:spcBef>
                <a:spcPts val="0"/>
              </a:spcBef>
              <a:spcAft>
                <a:spcPts val="0"/>
              </a:spcAft>
              <a:buClr>
                <a:srgbClr val="005035"/>
              </a:buClr>
              <a:buSzPts val="1400"/>
              <a:buFont typeface="Times New Roman"/>
              <a:buChar char="■"/>
            </a:pPr>
            <a:r>
              <a:rPr b="1" lang="en" sz="1700">
                <a:solidFill>
                  <a:srgbClr val="005035"/>
                </a:solidFill>
                <a:latin typeface="Times New Roman"/>
                <a:ea typeface="Times New Roman"/>
                <a:cs typeface="Times New Roman"/>
                <a:sym typeface="Times New Roman"/>
              </a:rPr>
              <a:t>Written initiation with Graduate Dean</a:t>
            </a:r>
            <a:endParaRPr b="1" sz="1700">
              <a:solidFill>
                <a:srgbClr val="005035"/>
              </a:solidFill>
              <a:latin typeface="Times New Roman"/>
              <a:ea typeface="Times New Roman"/>
              <a:cs typeface="Times New Roman"/>
              <a:sym typeface="Times New Roman"/>
            </a:endParaRPr>
          </a:p>
          <a:p>
            <a:pPr indent="-254000" lvl="2" marL="1028700" rtl="0" algn="l">
              <a:lnSpc>
                <a:spcPct val="90000"/>
              </a:lnSpc>
              <a:spcBef>
                <a:spcPts val="0"/>
              </a:spcBef>
              <a:spcAft>
                <a:spcPts val="0"/>
              </a:spcAft>
              <a:buClr>
                <a:srgbClr val="005035"/>
              </a:buClr>
              <a:buSzPts val="1400"/>
              <a:buFont typeface="Times New Roman"/>
              <a:buChar char="■"/>
            </a:pPr>
            <a:r>
              <a:rPr b="1" lang="en" sz="1700">
                <a:solidFill>
                  <a:srgbClr val="005035"/>
                </a:solidFill>
                <a:latin typeface="Times New Roman"/>
                <a:ea typeface="Times New Roman"/>
                <a:cs typeface="Times New Roman"/>
                <a:sym typeface="Times New Roman"/>
              </a:rPr>
              <a:t>If Dean determines there is merit, appoints a 3-member Authorship Dispute Panel</a:t>
            </a:r>
            <a:endParaRPr b="1" sz="1700">
              <a:solidFill>
                <a:srgbClr val="005035"/>
              </a:solidFill>
              <a:latin typeface="Times New Roman"/>
              <a:ea typeface="Times New Roman"/>
              <a:cs typeface="Times New Roman"/>
              <a:sym typeface="Times New Roman"/>
            </a:endParaRPr>
          </a:p>
          <a:p>
            <a:pPr indent="-254000" lvl="3" marL="1371600" rtl="0" algn="l">
              <a:lnSpc>
                <a:spcPct val="90000"/>
              </a:lnSpc>
              <a:spcBef>
                <a:spcPts val="0"/>
              </a:spcBef>
              <a:spcAft>
                <a:spcPts val="0"/>
              </a:spcAft>
              <a:buClr>
                <a:srgbClr val="005035"/>
              </a:buClr>
              <a:buSzPts val="1400"/>
              <a:buFont typeface="Times New Roman"/>
              <a:buChar char="●"/>
            </a:pPr>
            <a:r>
              <a:rPr b="1" lang="en" sz="1700">
                <a:solidFill>
                  <a:srgbClr val="005035"/>
                </a:solidFill>
                <a:latin typeface="Times New Roman"/>
                <a:ea typeface="Times New Roman"/>
                <a:cs typeface="Times New Roman"/>
                <a:sym typeface="Times New Roman"/>
              </a:rPr>
              <a:t>Members are tenured faculty; 1 graduate student member if dispute involves a graduate student</a:t>
            </a:r>
            <a:endParaRPr b="1" sz="1700">
              <a:solidFill>
                <a:srgbClr val="005035"/>
              </a:solidFill>
              <a:latin typeface="Times New Roman"/>
              <a:ea typeface="Times New Roman"/>
              <a:cs typeface="Times New Roman"/>
              <a:sym typeface="Times New Roman"/>
            </a:endParaRPr>
          </a:p>
          <a:p>
            <a:pPr indent="-254000" lvl="2" marL="1028700" rtl="0" algn="l">
              <a:lnSpc>
                <a:spcPct val="90000"/>
              </a:lnSpc>
              <a:spcBef>
                <a:spcPts val="0"/>
              </a:spcBef>
              <a:spcAft>
                <a:spcPts val="0"/>
              </a:spcAft>
              <a:buClr>
                <a:srgbClr val="005035"/>
              </a:buClr>
              <a:buSzPts val="1400"/>
              <a:buFont typeface="Times New Roman"/>
              <a:buChar char="■"/>
            </a:pPr>
            <a:r>
              <a:rPr b="1" lang="en" sz="1700">
                <a:solidFill>
                  <a:srgbClr val="005035"/>
                </a:solidFill>
                <a:latin typeface="Times New Roman"/>
                <a:ea typeface="Times New Roman"/>
                <a:cs typeface="Times New Roman"/>
                <a:sym typeface="Times New Roman"/>
              </a:rPr>
              <a:t>Panel makes written recommendation to Dean</a:t>
            </a:r>
            <a:endParaRPr b="1" sz="1700">
              <a:solidFill>
                <a:srgbClr val="005035"/>
              </a:solidFill>
              <a:latin typeface="Times New Roman"/>
              <a:ea typeface="Times New Roman"/>
              <a:cs typeface="Times New Roman"/>
              <a:sym typeface="Times New Roman"/>
            </a:endParaRPr>
          </a:p>
          <a:p>
            <a:pPr indent="-254000" lvl="2" marL="1028700" rtl="0" algn="l">
              <a:lnSpc>
                <a:spcPct val="90000"/>
              </a:lnSpc>
              <a:spcBef>
                <a:spcPts val="0"/>
              </a:spcBef>
              <a:spcAft>
                <a:spcPts val="0"/>
              </a:spcAft>
              <a:buClr>
                <a:srgbClr val="005035"/>
              </a:buClr>
              <a:buSzPts val="1400"/>
              <a:buFont typeface="Times New Roman"/>
              <a:buChar char="■"/>
            </a:pPr>
            <a:r>
              <a:rPr b="1" lang="en" sz="1700">
                <a:solidFill>
                  <a:srgbClr val="005035"/>
                </a:solidFill>
                <a:latin typeface="Times New Roman"/>
                <a:ea typeface="Times New Roman"/>
                <a:cs typeface="Times New Roman"/>
                <a:sym typeface="Times New Roman"/>
              </a:rPr>
              <a:t>Not binding, but if a disputant does not agree with recommendations, Dean may share panel recommendations with a disputant’s administrator.</a:t>
            </a:r>
            <a:endParaRPr b="1" sz="1700">
              <a:solidFill>
                <a:srgbClr val="005035"/>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41"/>
          <p:cNvSpPr txBox="1"/>
          <p:nvPr>
            <p:ph idx="1" type="subTitle"/>
          </p:nvPr>
        </p:nvSpPr>
        <p:spPr>
          <a:xfrm>
            <a:off x="852538" y="2083350"/>
            <a:ext cx="6625500" cy="4884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rPr lang="en" sz="2600">
                <a:latin typeface="Cambria"/>
                <a:ea typeface="Cambria"/>
                <a:cs typeface="Cambria"/>
                <a:sym typeface="Cambria"/>
              </a:rPr>
              <a:t>Communications and Marketing Update</a:t>
            </a:r>
            <a:endParaRPr sz="2300">
              <a:latin typeface="Cambria"/>
              <a:ea typeface="Cambria"/>
              <a:cs typeface="Cambria"/>
              <a:sym typeface="Cambria"/>
            </a:endParaRPr>
          </a:p>
        </p:txBody>
      </p:sp>
      <p:sp>
        <p:nvSpPr>
          <p:cNvPr id="233" name="Google Shape;233;p41"/>
          <p:cNvSpPr txBox="1"/>
          <p:nvPr/>
        </p:nvSpPr>
        <p:spPr>
          <a:xfrm>
            <a:off x="429238" y="857388"/>
            <a:ext cx="5824500" cy="415500"/>
          </a:xfrm>
          <a:prstGeom prst="rect">
            <a:avLst/>
          </a:prstGeom>
          <a:noFill/>
          <a:ln>
            <a:noFill/>
          </a:ln>
        </p:spPr>
        <p:txBody>
          <a:bodyPr anchorCtr="0" anchor="t" bIns="45725" lIns="45725" spcFirstLastPara="1" rIns="45725" wrap="square" tIns="45725">
            <a:spAutoFit/>
          </a:bodyPr>
          <a:lstStyle/>
          <a:p>
            <a:pPr indent="0" lvl="0" marL="22860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4"/>
          <p:cNvSpPr txBox="1"/>
          <p:nvPr>
            <p:ph type="ctrTitle"/>
          </p:nvPr>
        </p:nvSpPr>
        <p:spPr>
          <a:xfrm>
            <a:off x="571500" y="420886"/>
            <a:ext cx="3429000" cy="8955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p:txBody>
      </p:sp>
      <p:sp>
        <p:nvSpPr>
          <p:cNvPr id="123" name="Google Shape;123;p24"/>
          <p:cNvSpPr txBox="1"/>
          <p:nvPr>
            <p:ph idx="1" type="subTitle"/>
          </p:nvPr>
        </p:nvSpPr>
        <p:spPr>
          <a:xfrm>
            <a:off x="0" y="1746575"/>
            <a:ext cx="9144000" cy="4884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rPr lang="en" sz="3100">
                <a:latin typeface="Cambria"/>
                <a:ea typeface="Cambria"/>
                <a:cs typeface="Cambria"/>
                <a:sym typeface="Cambria"/>
              </a:rPr>
              <a:t>Welcome and Introductions</a:t>
            </a:r>
            <a:endParaRPr sz="3200">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42"/>
          <p:cNvSpPr/>
          <p:nvPr/>
        </p:nvSpPr>
        <p:spPr>
          <a:xfrm>
            <a:off x="3409104" y="919524"/>
            <a:ext cx="2581500" cy="2702400"/>
          </a:xfrm>
          <a:prstGeom prst="rect">
            <a:avLst/>
          </a:prstGeom>
          <a:solidFill>
            <a:srgbClr val="A496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2"/>
          <p:cNvSpPr txBox="1"/>
          <p:nvPr>
            <p:ph type="ctrTitle"/>
          </p:nvPr>
        </p:nvSpPr>
        <p:spPr>
          <a:xfrm>
            <a:off x="571500" y="420886"/>
            <a:ext cx="3429000" cy="8955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p:txBody>
      </p:sp>
      <p:sp>
        <p:nvSpPr>
          <p:cNvPr id="240" name="Google Shape;240;p42"/>
          <p:cNvSpPr txBox="1"/>
          <p:nvPr>
            <p:ph idx="1" type="subTitle"/>
          </p:nvPr>
        </p:nvSpPr>
        <p:spPr>
          <a:xfrm>
            <a:off x="1480963" y="246300"/>
            <a:ext cx="6625500" cy="488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700"/>
              <a:buNone/>
            </a:pPr>
            <a:r>
              <a:rPr lang="en" sz="2700">
                <a:latin typeface="Cambria"/>
                <a:ea typeface="Cambria"/>
                <a:cs typeface="Cambria"/>
                <a:sym typeface="Cambria"/>
              </a:rPr>
              <a:t>New Hire on Enrollment Management Team</a:t>
            </a:r>
            <a:endParaRPr sz="2600">
              <a:latin typeface="Cambria"/>
              <a:ea typeface="Cambria"/>
              <a:cs typeface="Cambria"/>
              <a:sym typeface="Cambria"/>
            </a:endParaRPr>
          </a:p>
        </p:txBody>
      </p:sp>
      <p:sp>
        <p:nvSpPr>
          <p:cNvPr id="241" name="Google Shape;241;p42"/>
          <p:cNvSpPr txBox="1"/>
          <p:nvPr/>
        </p:nvSpPr>
        <p:spPr>
          <a:xfrm>
            <a:off x="444038" y="872188"/>
            <a:ext cx="5824500" cy="415500"/>
          </a:xfrm>
          <a:prstGeom prst="rect">
            <a:avLst/>
          </a:prstGeom>
          <a:noFill/>
          <a:ln>
            <a:noFill/>
          </a:ln>
        </p:spPr>
        <p:txBody>
          <a:bodyPr anchorCtr="0" anchor="t" bIns="45725" lIns="45725" spcFirstLastPara="1" rIns="45725" wrap="square" tIns="45725">
            <a:spAutoFit/>
          </a:bodyPr>
          <a:lstStyle/>
          <a:p>
            <a:pPr indent="0" lvl="0" marL="22860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
        <p:nvSpPr>
          <p:cNvPr id="242" name="Google Shape;242;p42"/>
          <p:cNvSpPr txBox="1"/>
          <p:nvPr>
            <p:ph idx="1" type="subTitle"/>
          </p:nvPr>
        </p:nvSpPr>
        <p:spPr>
          <a:xfrm>
            <a:off x="0" y="3739304"/>
            <a:ext cx="9144000" cy="4884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rPr lang="en" sz="2700" u="sng">
                <a:solidFill>
                  <a:schemeClr val="hlink"/>
                </a:solidFill>
                <a:latin typeface="Arial Narrow"/>
                <a:ea typeface="Arial Narrow"/>
                <a:cs typeface="Arial Narrow"/>
                <a:sym typeface="Arial Narrow"/>
                <a:hlinkClick r:id="rId4"/>
              </a:rPr>
              <a:t>Sam Finley</a:t>
            </a:r>
            <a:r>
              <a:rPr lang="en" sz="2700">
                <a:latin typeface="Arial Narrow"/>
                <a:ea typeface="Arial Narrow"/>
                <a:cs typeface="Arial Narrow"/>
                <a:sym typeface="Arial Narrow"/>
              </a:rPr>
              <a:t>, Director of Marketing &amp; Communications</a:t>
            </a:r>
            <a:endParaRPr sz="2700">
              <a:latin typeface="Arial Narrow"/>
              <a:ea typeface="Arial Narrow"/>
              <a:cs typeface="Arial Narrow"/>
              <a:sym typeface="Arial Narrow"/>
            </a:endParaRPr>
          </a:p>
        </p:txBody>
      </p:sp>
      <p:pic>
        <p:nvPicPr>
          <p:cNvPr id="243" name="Google Shape;243;p42"/>
          <p:cNvPicPr preferRelativeResize="0"/>
          <p:nvPr/>
        </p:nvPicPr>
        <p:blipFill>
          <a:blip r:embed="rId5">
            <a:alphaModFix/>
          </a:blip>
          <a:stretch>
            <a:fillRect/>
          </a:stretch>
        </p:blipFill>
        <p:spPr>
          <a:xfrm>
            <a:off x="3281175" y="919697"/>
            <a:ext cx="2581625" cy="2581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7" name="Shape 247"/>
        <p:cNvGrpSpPr/>
        <p:nvPr/>
      </p:nvGrpSpPr>
      <p:grpSpPr>
        <a:xfrm>
          <a:off x="0" y="0"/>
          <a:ext cx="0" cy="0"/>
          <a:chOff x="0" y="0"/>
          <a:chExt cx="0" cy="0"/>
        </a:xfrm>
      </p:grpSpPr>
      <p:pic>
        <p:nvPicPr>
          <p:cNvPr id="248" name="Google Shape;248;p43"/>
          <p:cNvPicPr preferRelativeResize="0"/>
          <p:nvPr/>
        </p:nvPicPr>
        <p:blipFill>
          <a:blip r:embed="rId4">
            <a:alphaModFix/>
          </a:blip>
          <a:stretch>
            <a:fillRect/>
          </a:stretch>
        </p:blipFill>
        <p:spPr>
          <a:xfrm>
            <a:off x="5178822" y="706463"/>
            <a:ext cx="1695953" cy="1944875"/>
          </a:xfrm>
          <a:prstGeom prst="rect">
            <a:avLst/>
          </a:prstGeom>
          <a:noFill/>
          <a:ln>
            <a:noFill/>
          </a:ln>
        </p:spPr>
      </p:pic>
      <p:sp>
        <p:nvSpPr>
          <p:cNvPr id="249" name="Google Shape;249;p43"/>
          <p:cNvSpPr txBox="1"/>
          <p:nvPr>
            <p:ph idx="1" type="subTitle"/>
          </p:nvPr>
        </p:nvSpPr>
        <p:spPr>
          <a:xfrm>
            <a:off x="184175" y="164900"/>
            <a:ext cx="8413800" cy="488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700"/>
              <a:buNone/>
            </a:pPr>
            <a:r>
              <a:rPr lang="en" sz="2700">
                <a:latin typeface="Cambria"/>
                <a:ea typeface="Cambria"/>
                <a:cs typeface="Cambria"/>
                <a:sym typeface="Cambria"/>
              </a:rPr>
              <a:t>‘Shaping What’s Next’ - Spring Paid Media Campaign</a:t>
            </a:r>
            <a:endParaRPr sz="2600">
              <a:latin typeface="Cambria"/>
              <a:ea typeface="Cambria"/>
              <a:cs typeface="Cambria"/>
              <a:sym typeface="Cambria"/>
            </a:endParaRPr>
          </a:p>
        </p:txBody>
      </p:sp>
      <p:sp>
        <p:nvSpPr>
          <p:cNvPr id="250" name="Google Shape;250;p43"/>
          <p:cNvSpPr txBox="1"/>
          <p:nvPr>
            <p:ph idx="1" type="subTitle"/>
          </p:nvPr>
        </p:nvSpPr>
        <p:spPr>
          <a:xfrm>
            <a:off x="178875" y="762275"/>
            <a:ext cx="4865400" cy="2133000"/>
          </a:xfrm>
          <a:prstGeom prst="rect">
            <a:avLst/>
          </a:prstGeom>
          <a:noFill/>
          <a:ln>
            <a:noFill/>
          </a:ln>
        </p:spPr>
        <p:txBody>
          <a:bodyPr anchorCtr="0" anchor="t" bIns="34275" lIns="68575" spcFirstLastPara="1" rIns="68575" wrap="square" tIns="34275">
            <a:noAutofit/>
          </a:bodyPr>
          <a:lstStyle/>
          <a:p>
            <a:pPr indent="-355600" lvl="0" marL="457200" rtl="0" algn="l">
              <a:lnSpc>
                <a:spcPct val="90000"/>
              </a:lnSpc>
              <a:spcBef>
                <a:spcPts val="0"/>
              </a:spcBef>
              <a:spcAft>
                <a:spcPts val="0"/>
              </a:spcAft>
              <a:buSzPts val="2000"/>
              <a:buFont typeface="Arial Narrow"/>
              <a:buChar char="●"/>
            </a:pPr>
            <a:r>
              <a:rPr b="1" lang="en" sz="2000">
                <a:latin typeface="Arial Narrow"/>
                <a:ea typeface="Arial Narrow"/>
                <a:cs typeface="Arial Narrow"/>
                <a:sym typeface="Arial Narrow"/>
              </a:rPr>
              <a:t>Media Flight</a:t>
            </a:r>
            <a:endParaRPr b="1" sz="2000">
              <a:latin typeface="Arial Narrow"/>
              <a:ea typeface="Arial Narrow"/>
              <a:cs typeface="Arial Narrow"/>
              <a:sym typeface="Arial Narrow"/>
            </a:endParaRPr>
          </a:p>
          <a:p>
            <a:pPr indent="-342900" lvl="1" marL="914400" rtl="0" algn="l">
              <a:lnSpc>
                <a:spcPct val="90000"/>
              </a:lnSpc>
              <a:spcBef>
                <a:spcPts val="0"/>
              </a:spcBef>
              <a:spcAft>
                <a:spcPts val="0"/>
              </a:spcAft>
              <a:buSzPts val="1800"/>
              <a:buFont typeface="Arial Narrow"/>
              <a:buChar char="○"/>
            </a:pPr>
            <a:r>
              <a:rPr lang="en" sz="1800">
                <a:latin typeface="Arial Narrow"/>
                <a:ea typeface="Arial Narrow"/>
                <a:cs typeface="Arial Narrow"/>
                <a:sym typeface="Arial Narrow"/>
              </a:rPr>
              <a:t>End of January-May</a:t>
            </a:r>
            <a:endParaRPr sz="1800">
              <a:latin typeface="Arial Narrow"/>
              <a:ea typeface="Arial Narrow"/>
              <a:cs typeface="Arial Narrow"/>
              <a:sym typeface="Arial Narrow"/>
            </a:endParaRPr>
          </a:p>
          <a:p>
            <a:pPr indent="0" lvl="0" marL="914400" rtl="0" algn="l">
              <a:lnSpc>
                <a:spcPct val="90000"/>
              </a:lnSpc>
              <a:spcBef>
                <a:spcPts val="0"/>
              </a:spcBef>
              <a:spcAft>
                <a:spcPts val="0"/>
              </a:spcAft>
              <a:buNone/>
            </a:pPr>
            <a:r>
              <a:t/>
            </a:r>
            <a:endParaRPr sz="1600">
              <a:latin typeface="Arial Narrow"/>
              <a:ea typeface="Arial Narrow"/>
              <a:cs typeface="Arial Narrow"/>
              <a:sym typeface="Arial Narrow"/>
            </a:endParaRPr>
          </a:p>
          <a:p>
            <a:pPr indent="-355600" lvl="0" marL="457200" rtl="0" algn="l">
              <a:lnSpc>
                <a:spcPct val="90000"/>
              </a:lnSpc>
              <a:spcBef>
                <a:spcPts val="0"/>
              </a:spcBef>
              <a:spcAft>
                <a:spcPts val="0"/>
              </a:spcAft>
              <a:buSzPts val="2000"/>
              <a:buFont typeface="Arial Narrow"/>
              <a:buChar char="●"/>
            </a:pPr>
            <a:r>
              <a:rPr b="1" lang="en" sz="2000">
                <a:latin typeface="Arial Narrow"/>
                <a:ea typeface="Arial Narrow"/>
                <a:cs typeface="Arial Narrow"/>
                <a:sym typeface="Arial Narrow"/>
              </a:rPr>
              <a:t>Target</a:t>
            </a:r>
            <a:endParaRPr b="1" sz="2000">
              <a:latin typeface="Arial Narrow"/>
              <a:ea typeface="Arial Narrow"/>
              <a:cs typeface="Arial Narrow"/>
              <a:sym typeface="Arial Narrow"/>
            </a:endParaRPr>
          </a:p>
          <a:p>
            <a:pPr indent="-342900" lvl="1" marL="914400" rtl="0" algn="l">
              <a:lnSpc>
                <a:spcPct val="90000"/>
              </a:lnSpc>
              <a:spcBef>
                <a:spcPts val="0"/>
              </a:spcBef>
              <a:spcAft>
                <a:spcPts val="0"/>
              </a:spcAft>
              <a:buSzPts val="1800"/>
              <a:buFont typeface="Arial Narrow"/>
              <a:buChar char="○"/>
            </a:pPr>
            <a:r>
              <a:rPr i="1" lang="en" sz="1800">
                <a:latin typeface="Arial Narrow"/>
                <a:ea typeface="Arial Narrow"/>
                <a:cs typeface="Arial Narrow"/>
                <a:sym typeface="Arial Narrow"/>
              </a:rPr>
              <a:t>Geography:</a:t>
            </a:r>
            <a:r>
              <a:rPr lang="en" sz="1800">
                <a:latin typeface="Arial Narrow"/>
                <a:ea typeface="Arial Narrow"/>
                <a:cs typeface="Arial Narrow"/>
                <a:sym typeface="Arial Narrow"/>
              </a:rPr>
              <a:t> Charlotte DMA, North Carolina and select Virginia counties</a:t>
            </a:r>
            <a:endParaRPr sz="1800">
              <a:latin typeface="Arial Narrow"/>
              <a:ea typeface="Arial Narrow"/>
              <a:cs typeface="Arial Narrow"/>
              <a:sym typeface="Arial Narrow"/>
            </a:endParaRPr>
          </a:p>
          <a:p>
            <a:pPr indent="-342900" lvl="1" marL="914400" rtl="0" algn="l">
              <a:lnSpc>
                <a:spcPct val="90000"/>
              </a:lnSpc>
              <a:spcBef>
                <a:spcPts val="0"/>
              </a:spcBef>
              <a:spcAft>
                <a:spcPts val="0"/>
              </a:spcAft>
              <a:buSzPts val="1800"/>
              <a:buFont typeface="Arial Narrow"/>
              <a:buChar char="○"/>
            </a:pPr>
            <a:r>
              <a:rPr i="1" lang="en" sz="1800">
                <a:latin typeface="Arial Narrow"/>
                <a:ea typeface="Arial Narrow"/>
                <a:cs typeface="Arial Narrow"/>
                <a:sym typeface="Arial Narrow"/>
              </a:rPr>
              <a:t>Graduate Demo:</a:t>
            </a:r>
            <a:r>
              <a:rPr lang="en" sz="1800">
                <a:latin typeface="Arial Narrow"/>
                <a:ea typeface="Arial Narrow"/>
                <a:cs typeface="Arial Narrow"/>
                <a:sym typeface="Arial Narrow"/>
              </a:rPr>
              <a:t> Prospective graduate students (average age of 31), part- or </a:t>
            </a:r>
            <a:r>
              <a:rPr lang="en" sz="1800">
                <a:latin typeface="Arial Narrow"/>
                <a:ea typeface="Arial Narrow"/>
                <a:cs typeface="Arial Narrow"/>
                <a:sym typeface="Arial Narrow"/>
              </a:rPr>
              <a:t>full-time</a:t>
            </a:r>
            <a:endParaRPr sz="1800">
              <a:latin typeface="Arial Narrow"/>
              <a:ea typeface="Arial Narrow"/>
              <a:cs typeface="Arial Narrow"/>
              <a:sym typeface="Arial Narrow"/>
            </a:endParaRPr>
          </a:p>
          <a:p>
            <a:pPr indent="0" lvl="0" marL="914400" rtl="0" algn="l">
              <a:lnSpc>
                <a:spcPct val="90000"/>
              </a:lnSpc>
              <a:spcBef>
                <a:spcPts val="0"/>
              </a:spcBef>
              <a:spcAft>
                <a:spcPts val="0"/>
              </a:spcAft>
              <a:buNone/>
            </a:pPr>
            <a:r>
              <a:t/>
            </a:r>
            <a:endParaRPr sz="1600">
              <a:latin typeface="Arial Narrow"/>
              <a:ea typeface="Arial Narrow"/>
              <a:cs typeface="Arial Narrow"/>
              <a:sym typeface="Arial Narrow"/>
            </a:endParaRPr>
          </a:p>
          <a:p>
            <a:pPr indent="-355600" lvl="0" marL="457200" rtl="0" algn="l">
              <a:lnSpc>
                <a:spcPct val="90000"/>
              </a:lnSpc>
              <a:spcBef>
                <a:spcPts val="0"/>
              </a:spcBef>
              <a:spcAft>
                <a:spcPts val="0"/>
              </a:spcAft>
              <a:buSzPts val="2000"/>
              <a:buFont typeface="Arial Narrow"/>
              <a:buChar char="●"/>
            </a:pPr>
            <a:r>
              <a:rPr b="1" lang="en" sz="2000">
                <a:latin typeface="Arial Narrow"/>
                <a:ea typeface="Arial Narrow"/>
                <a:cs typeface="Arial Narrow"/>
                <a:sym typeface="Arial Narrow"/>
              </a:rPr>
              <a:t>Landing Page</a:t>
            </a:r>
            <a:endParaRPr sz="2000">
              <a:latin typeface="Arial Narrow"/>
              <a:ea typeface="Arial Narrow"/>
              <a:cs typeface="Arial Narrow"/>
              <a:sym typeface="Arial Narrow"/>
            </a:endParaRPr>
          </a:p>
          <a:p>
            <a:pPr indent="-342900" lvl="1" marL="914400" rtl="0" algn="l">
              <a:lnSpc>
                <a:spcPct val="90000"/>
              </a:lnSpc>
              <a:spcBef>
                <a:spcPts val="0"/>
              </a:spcBef>
              <a:spcAft>
                <a:spcPts val="0"/>
              </a:spcAft>
              <a:buSzPts val="1800"/>
              <a:buFont typeface="Arial Narrow"/>
              <a:buChar char="○"/>
            </a:pPr>
            <a:r>
              <a:rPr lang="en" sz="1800" u="sng">
                <a:solidFill>
                  <a:schemeClr val="hlink"/>
                </a:solidFill>
                <a:latin typeface="Arial Narrow"/>
                <a:ea typeface="Arial Narrow"/>
                <a:cs typeface="Arial Narrow"/>
                <a:sym typeface="Arial Narrow"/>
                <a:hlinkClick r:id="rId5"/>
              </a:rPr>
              <a:t>https://gradadmissions.charlotte.edu</a:t>
            </a:r>
            <a:endParaRPr sz="1800">
              <a:latin typeface="Arial Narrow"/>
              <a:ea typeface="Arial Narrow"/>
              <a:cs typeface="Arial Narrow"/>
              <a:sym typeface="Arial Narrow"/>
            </a:endParaRPr>
          </a:p>
          <a:p>
            <a:pPr indent="-342900" lvl="1" marL="914400" rtl="0" algn="l">
              <a:lnSpc>
                <a:spcPct val="90000"/>
              </a:lnSpc>
              <a:spcBef>
                <a:spcPts val="0"/>
              </a:spcBef>
              <a:spcAft>
                <a:spcPts val="0"/>
              </a:spcAft>
              <a:buSzPts val="1800"/>
              <a:buFont typeface="Arial Narrow"/>
              <a:buChar char="○"/>
            </a:pPr>
            <a:r>
              <a:rPr lang="en" sz="1800">
                <a:latin typeface="Arial Narrow"/>
                <a:ea typeface="Arial Narrow"/>
                <a:cs typeface="Arial Narrow"/>
                <a:sym typeface="Arial Narrow"/>
              </a:rPr>
              <a:t>Reminder to confirm info on program pages → Update via </a:t>
            </a:r>
            <a:r>
              <a:rPr lang="en" sz="1800" u="sng">
                <a:solidFill>
                  <a:schemeClr val="hlink"/>
                </a:solidFill>
                <a:latin typeface="Arial Narrow"/>
                <a:ea typeface="Arial Narrow"/>
                <a:cs typeface="Arial Narrow"/>
                <a:sym typeface="Arial Narrow"/>
                <a:hlinkClick r:id="rId6"/>
              </a:rPr>
              <a:t>GPDNet Program Dashboard</a:t>
            </a:r>
            <a:endParaRPr sz="1800">
              <a:latin typeface="Arial Narrow"/>
              <a:ea typeface="Arial Narrow"/>
              <a:cs typeface="Arial Narrow"/>
              <a:sym typeface="Arial Narrow"/>
            </a:endParaRPr>
          </a:p>
        </p:txBody>
      </p:sp>
      <p:pic>
        <p:nvPicPr>
          <p:cNvPr id="251" name="Google Shape;251;p43"/>
          <p:cNvPicPr preferRelativeResize="0"/>
          <p:nvPr/>
        </p:nvPicPr>
        <p:blipFill>
          <a:blip r:embed="rId7">
            <a:alphaModFix/>
          </a:blip>
          <a:stretch>
            <a:fillRect/>
          </a:stretch>
        </p:blipFill>
        <p:spPr>
          <a:xfrm>
            <a:off x="7549153" y="792409"/>
            <a:ext cx="1388375" cy="1944875"/>
          </a:xfrm>
          <a:prstGeom prst="rect">
            <a:avLst/>
          </a:prstGeom>
          <a:noFill/>
          <a:ln>
            <a:noFill/>
          </a:ln>
        </p:spPr>
      </p:pic>
      <p:pic>
        <p:nvPicPr>
          <p:cNvPr id="252" name="Google Shape;252;p43"/>
          <p:cNvPicPr preferRelativeResize="0"/>
          <p:nvPr/>
        </p:nvPicPr>
        <p:blipFill rotWithShape="1">
          <a:blip r:embed="rId8">
            <a:alphaModFix/>
          </a:blip>
          <a:srcRect b="2343" l="0" r="0" t="0"/>
          <a:stretch/>
        </p:blipFill>
        <p:spPr>
          <a:xfrm>
            <a:off x="7014525" y="1672234"/>
            <a:ext cx="1332825" cy="1866604"/>
          </a:xfrm>
          <a:prstGeom prst="rect">
            <a:avLst/>
          </a:prstGeom>
          <a:noFill/>
          <a:ln>
            <a:noFill/>
          </a:ln>
        </p:spPr>
      </p:pic>
      <p:pic>
        <p:nvPicPr>
          <p:cNvPr id="253" name="Google Shape;253;p43"/>
          <p:cNvPicPr preferRelativeResize="0"/>
          <p:nvPr/>
        </p:nvPicPr>
        <p:blipFill rotWithShape="1">
          <a:blip r:embed="rId9">
            <a:alphaModFix/>
          </a:blip>
          <a:srcRect b="7338" l="0" r="0" t="7329"/>
          <a:stretch/>
        </p:blipFill>
        <p:spPr>
          <a:xfrm>
            <a:off x="6078589" y="2475259"/>
            <a:ext cx="1332849" cy="1944875"/>
          </a:xfrm>
          <a:prstGeom prst="rect">
            <a:avLst/>
          </a:prstGeom>
          <a:noFill/>
          <a:ln>
            <a:noFill/>
          </a:ln>
        </p:spPr>
      </p:pic>
      <p:cxnSp>
        <p:nvCxnSpPr>
          <p:cNvPr id="254" name="Google Shape;254;p43"/>
          <p:cNvCxnSpPr/>
          <p:nvPr/>
        </p:nvCxnSpPr>
        <p:spPr>
          <a:xfrm>
            <a:off x="5044275" y="769683"/>
            <a:ext cx="0" cy="3478200"/>
          </a:xfrm>
          <a:prstGeom prst="straightConnector1">
            <a:avLst/>
          </a:prstGeom>
          <a:noFill/>
          <a:ln cap="flat" cmpd="sng" w="9525">
            <a:solidFill>
              <a:srgbClr val="A49665"/>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sp>
        <p:nvSpPr>
          <p:cNvPr id="259" name="Google Shape;259;p44"/>
          <p:cNvSpPr txBox="1"/>
          <p:nvPr>
            <p:ph type="ctrTitle"/>
          </p:nvPr>
        </p:nvSpPr>
        <p:spPr>
          <a:xfrm>
            <a:off x="571500" y="420886"/>
            <a:ext cx="3429000" cy="8955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p:txBody>
      </p:sp>
      <p:sp>
        <p:nvSpPr>
          <p:cNvPr id="260" name="Google Shape;260;p44"/>
          <p:cNvSpPr txBox="1"/>
          <p:nvPr>
            <p:ph idx="1" type="subTitle"/>
          </p:nvPr>
        </p:nvSpPr>
        <p:spPr>
          <a:xfrm>
            <a:off x="1259238" y="1945950"/>
            <a:ext cx="6625500" cy="4884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rPr lang="en" sz="2700">
                <a:latin typeface="Cambria"/>
                <a:ea typeface="Cambria"/>
                <a:cs typeface="Cambria"/>
                <a:sym typeface="Cambria"/>
              </a:rPr>
              <a:t>Graduate Student Achievement Metrics</a:t>
            </a:r>
            <a:endParaRPr sz="2600">
              <a:latin typeface="Cambria"/>
              <a:ea typeface="Cambria"/>
              <a:cs typeface="Cambria"/>
              <a:sym typeface="Cambria"/>
            </a:endParaRPr>
          </a:p>
        </p:txBody>
      </p:sp>
      <p:sp>
        <p:nvSpPr>
          <p:cNvPr id="261" name="Google Shape;261;p44"/>
          <p:cNvSpPr txBox="1"/>
          <p:nvPr/>
        </p:nvSpPr>
        <p:spPr>
          <a:xfrm>
            <a:off x="444038" y="872188"/>
            <a:ext cx="5824500" cy="415500"/>
          </a:xfrm>
          <a:prstGeom prst="rect">
            <a:avLst/>
          </a:prstGeom>
          <a:noFill/>
          <a:ln>
            <a:noFill/>
          </a:ln>
        </p:spPr>
        <p:txBody>
          <a:bodyPr anchorCtr="0" anchor="t" bIns="45725" lIns="45725" spcFirstLastPara="1" rIns="45725" wrap="square" tIns="45725">
            <a:spAutoFit/>
          </a:bodyPr>
          <a:lstStyle/>
          <a:p>
            <a:pPr indent="0" lvl="0" marL="22860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5"/>
          <p:cNvSpPr txBox="1"/>
          <p:nvPr/>
        </p:nvSpPr>
        <p:spPr>
          <a:xfrm>
            <a:off x="836050" y="455550"/>
            <a:ext cx="7623600" cy="4232400"/>
          </a:xfrm>
          <a:prstGeom prst="rect">
            <a:avLst/>
          </a:prstGeom>
          <a:noFill/>
          <a:ln>
            <a:noFill/>
          </a:ln>
        </p:spPr>
        <p:txBody>
          <a:bodyPr anchorCtr="0" anchor="t" bIns="91425" lIns="91425" spcFirstLastPara="1" rIns="91425" wrap="square" tIns="91425">
            <a:spAutoFit/>
          </a:bodyPr>
          <a:lstStyle/>
          <a:p>
            <a:pPr indent="0" lvl="0" marL="0" rtl="0" algn="l">
              <a:lnSpc>
                <a:spcPct val="107000"/>
              </a:lnSpc>
              <a:spcBef>
                <a:spcPts val="0"/>
              </a:spcBef>
              <a:spcAft>
                <a:spcPts val="0"/>
              </a:spcAft>
              <a:buNone/>
            </a:pPr>
            <a:r>
              <a:rPr lang="en" sz="1900">
                <a:solidFill>
                  <a:schemeClr val="dk1"/>
                </a:solidFill>
              </a:rPr>
              <a:t>December 2021: SACSCOC updated its policy on “</a:t>
            </a:r>
            <a:r>
              <a:rPr i="1" lang="en" sz="1900">
                <a:solidFill>
                  <a:schemeClr val="dk1"/>
                </a:solidFill>
              </a:rPr>
              <a:t>Institutional Obligations for Public Disclosure</a:t>
            </a:r>
            <a:r>
              <a:rPr lang="en" sz="1900">
                <a:solidFill>
                  <a:schemeClr val="dk1"/>
                </a:solidFill>
              </a:rPr>
              <a:t>” which is one of the standards on which the University must submit documentation. It states:</a:t>
            </a:r>
            <a:endParaRPr sz="1900">
              <a:solidFill>
                <a:schemeClr val="dk1"/>
              </a:solidFill>
            </a:endParaRPr>
          </a:p>
          <a:p>
            <a:pPr indent="0" lvl="0" marL="0" rtl="0" algn="l">
              <a:lnSpc>
                <a:spcPct val="107000"/>
              </a:lnSpc>
              <a:spcBef>
                <a:spcPts val="0"/>
              </a:spcBef>
              <a:spcAft>
                <a:spcPts val="0"/>
              </a:spcAft>
              <a:buNone/>
            </a:pPr>
            <a:r>
              <a:t/>
            </a:r>
            <a:endParaRPr sz="1900">
              <a:solidFill>
                <a:schemeClr val="dk1"/>
              </a:solidFill>
            </a:endParaRPr>
          </a:p>
          <a:p>
            <a:pPr indent="0" lvl="0" marL="0" rtl="0" algn="l">
              <a:lnSpc>
                <a:spcPct val="107000"/>
              </a:lnSpc>
              <a:spcBef>
                <a:spcPts val="0"/>
              </a:spcBef>
              <a:spcAft>
                <a:spcPts val="0"/>
              </a:spcAft>
              <a:buNone/>
            </a:pPr>
            <a:r>
              <a:rPr i="1" lang="en" sz="1900">
                <a:solidFill>
                  <a:schemeClr val="dk1"/>
                </a:solidFill>
              </a:rPr>
              <a:t>A candidate or accredited SACSCOC institution is </a:t>
            </a:r>
            <a:r>
              <a:rPr i="1" lang="en" sz="1900">
                <a:solidFill>
                  <a:srgbClr val="6AA84F"/>
                </a:solidFill>
              </a:rPr>
              <a:t>obligated to provide information to its students,</a:t>
            </a:r>
            <a:r>
              <a:rPr i="1" lang="en" sz="1900">
                <a:solidFill>
                  <a:schemeClr val="dk1"/>
                </a:solidFill>
              </a:rPr>
              <a:t> constituents, and the public about itself that is complete, accurate, timely, accessible, clear, and sufficient. </a:t>
            </a:r>
            <a:endParaRPr i="1" sz="1900">
              <a:solidFill>
                <a:schemeClr val="dk1"/>
              </a:solidFill>
            </a:endParaRPr>
          </a:p>
          <a:p>
            <a:pPr indent="0" lvl="0" marL="0" rtl="0" algn="l">
              <a:lnSpc>
                <a:spcPct val="107000"/>
              </a:lnSpc>
              <a:spcBef>
                <a:spcPts val="0"/>
              </a:spcBef>
              <a:spcAft>
                <a:spcPts val="0"/>
              </a:spcAft>
              <a:buNone/>
            </a:pPr>
            <a:r>
              <a:t/>
            </a:r>
            <a:endParaRPr i="1" sz="1900">
              <a:solidFill>
                <a:schemeClr val="dk1"/>
              </a:solidFill>
            </a:endParaRPr>
          </a:p>
          <a:p>
            <a:pPr indent="0" lvl="0" marL="0" rtl="0" algn="l">
              <a:lnSpc>
                <a:spcPct val="107000"/>
              </a:lnSpc>
              <a:spcBef>
                <a:spcPts val="0"/>
              </a:spcBef>
              <a:spcAft>
                <a:spcPts val="0"/>
              </a:spcAft>
              <a:buNone/>
            </a:pPr>
            <a:r>
              <a:rPr i="1" lang="en" sz="1900">
                <a:solidFill>
                  <a:schemeClr val="dk1"/>
                </a:solidFill>
              </a:rPr>
              <a:t>The institution has readily available valid documentation for any statements and promises regarding such matters as </a:t>
            </a:r>
            <a:r>
              <a:rPr i="1" lang="en" sz="1900">
                <a:solidFill>
                  <a:srgbClr val="38761D"/>
                </a:solidFill>
              </a:rPr>
              <a:t>program excellence, learning outcomes, success in placement, and achievements of graduates or faculty</a:t>
            </a:r>
            <a:r>
              <a:rPr i="1" lang="en" sz="1900">
                <a:solidFill>
                  <a:schemeClr val="dk1"/>
                </a:solidFill>
              </a:rPr>
              <a:t>.</a:t>
            </a:r>
            <a:endParaRPr i="1" sz="19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6"/>
          <p:cNvSpPr txBox="1"/>
          <p:nvPr/>
        </p:nvSpPr>
        <p:spPr>
          <a:xfrm>
            <a:off x="374975" y="332525"/>
            <a:ext cx="8079600" cy="538800"/>
          </a:xfrm>
          <a:prstGeom prst="rect">
            <a:avLst/>
          </a:prstGeom>
          <a:noFill/>
          <a:ln>
            <a:noFill/>
          </a:ln>
        </p:spPr>
        <p:txBody>
          <a:bodyPr anchorCtr="0" anchor="t" bIns="91425" lIns="91425" spcFirstLastPara="1" rIns="91425" wrap="square" tIns="91425">
            <a:spAutoFit/>
          </a:bodyPr>
          <a:lstStyle/>
          <a:p>
            <a:pPr indent="0" lvl="0" marL="0" rtl="0" algn="ctr">
              <a:spcBef>
                <a:spcPts val="1500"/>
              </a:spcBef>
              <a:spcAft>
                <a:spcPts val="3000"/>
              </a:spcAft>
              <a:buNone/>
            </a:pPr>
            <a:r>
              <a:rPr lang="en" sz="2300">
                <a:solidFill>
                  <a:srgbClr val="004525"/>
                </a:solidFill>
                <a:highlight>
                  <a:srgbClr val="FFFFFF"/>
                </a:highlight>
                <a:latin typeface="Oswald"/>
                <a:ea typeface="Oswald"/>
                <a:cs typeface="Oswald"/>
                <a:sym typeface="Oswald"/>
              </a:rPr>
              <a:t>GRADUATE PROGRAM ACHIEVEMENT METRICS</a:t>
            </a:r>
            <a:endParaRPr/>
          </a:p>
        </p:txBody>
      </p:sp>
      <p:pic>
        <p:nvPicPr>
          <p:cNvPr id="272" name="Google Shape;272;p46"/>
          <p:cNvPicPr preferRelativeResize="0"/>
          <p:nvPr/>
        </p:nvPicPr>
        <p:blipFill>
          <a:blip r:embed="rId3">
            <a:alphaModFix/>
          </a:blip>
          <a:stretch>
            <a:fillRect/>
          </a:stretch>
        </p:blipFill>
        <p:spPr>
          <a:xfrm>
            <a:off x="77475" y="1299650"/>
            <a:ext cx="8932100" cy="2618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nvSpPr>
        <p:spPr>
          <a:xfrm>
            <a:off x="500400" y="191025"/>
            <a:ext cx="8143200" cy="538800"/>
          </a:xfrm>
          <a:prstGeom prst="rect">
            <a:avLst/>
          </a:prstGeom>
          <a:noFill/>
          <a:ln>
            <a:noFill/>
          </a:ln>
        </p:spPr>
        <p:txBody>
          <a:bodyPr anchorCtr="0" anchor="t" bIns="91425" lIns="91425" spcFirstLastPara="1" rIns="91425" wrap="square" tIns="91425">
            <a:spAutoFit/>
          </a:bodyPr>
          <a:lstStyle/>
          <a:p>
            <a:pPr indent="0" lvl="0" marL="0" rtl="0" algn="ctr">
              <a:spcBef>
                <a:spcPts val="1500"/>
              </a:spcBef>
              <a:spcAft>
                <a:spcPts val="3000"/>
              </a:spcAft>
              <a:buNone/>
            </a:pPr>
            <a:r>
              <a:rPr lang="en" sz="2300">
                <a:solidFill>
                  <a:srgbClr val="004525"/>
                </a:solidFill>
                <a:highlight>
                  <a:srgbClr val="FFFFFF"/>
                </a:highlight>
                <a:latin typeface="Oswald"/>
                <a:ea typeface="Oswald"/>
                <a:cs typeface="Oswald"/>
                <a:sym typeface="Oswald"/>
              </a:rPr>
              <a:t>GRADUATE LEVEL RETENTION AND GRADUATION DASHBOARD</a:t>
            </a:r>
            <a:endParaRPr/>
          </a:p>
        </p:txBody>
      </p:sp>
      <p:sp>
        <p:nvSpPr>
          <p:cNvPr id="278" name="Google Shape;278;p47"/>
          <p:cNvSpPr txBox="1"/>
          <p:nvPr/>
        </p:nvSpPr>
        <p:spPr>
          <a:xfrm>
            <a:off x="735800" y="729825"/>
            <a:ext cx="7591500" cy="400200"/>
          </a:xfrm>
          <a:prstGeom prst="rect">
            <a:avLst/>
          </a:prstGeom>
          <a:noFill/>
          <a:ln>
            <a:noFill/>
          </a:ln>
        </p:spPr>
        <p:txBody>
          <a:bodyPr anchorCtr="0" anchor="t" bIns="91425" lIns="91425" spcFirstLastPara="1" rIns="91425" wrap="square" tIns="91425">
            <a:spAutoFit/>
          </a:bodyPr>
          <a:lstStyle/>
          <a:p>
            <a:pPr indent="0" lvl="0" marL="0" rtl="0" algn="ctr">
              <a:spcBef>
                <a:spcPts val="1500"/>
              </a:spcBef>
              <a:spcAft>
                <a:spcPts val="3000"/>
              </a:spcAft>
              <a:buNone/>
            </a:pPr>
            <a:r>
              <a:rPr lang="en" u="sng">
                <a:solidFill>
                  <a:schemeClr val="hlink"/>
                </a:solidFill>
                <a:hlinkClick r:id="rId3"/>
              </a:rPr>
              <a:t>https://ir-analytics.charlotte.edu/tableau/graduate-level-retention-and-graduation-dashboard</a:t>
            </a:r>
            <a:endParaRPr/>
          </a:p>
        </p:txBody>
      </p:sp>
      <p:pic>
        <p:nvPicPr>
          <p:cNvPr id="279" name="Google Shape;279;p47"/>
          <p:cNvPicPr preferRelativeResize="0"/>
          <p:nvPr/>
        </p:nvPicPr>
        <p:blipFill>
          <a:blip r:embed="rId4">
            <a:alphaModFix/>
          </a:blip>
          <a:stretch>
            <a:fillRect/>
          </a:stretch>
        </p:blipFill>
        <p:spPr>
          <a:xfrm>
            <a:off x="1287850" y="1130025"/>
            <a:ext cx="6568280" cy="3708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8"/>
          <p:cNvSpPr txBox="1"/>
          <p:nvPr/>
        </p:nvSpPr>
        <p:spPr>
          <a:xfrm>
            <a:off x="500400" y="191025"/>
            <a:ext cx="8143200" cy="538800"/>
          </a:xfrm>
          <a:prstGeom prst="rect">
            <a:avLst/>
          </a:prstGeom>
          <a:noFill/>
          <a:ln>
            <a:noFill/>
          </a:ln>
        </p:spPr>
        <p:txBody>
          <a:bodyPr anchorCtr="0" anchor="t" bIns="91425" lIns="91425" spcFirstLastPara="1" rIns="91425" wrap="square" tIns="91425">
            <a:spAutoFit/>
          </a:bodyPr>
          <a:lstStyle/>
          <a:p>
            <a:pPr indent="0" lvl="0" marL="0" rtl="0" algn="ctr">
              <a:spcBef>
                <a:spcPts val="1500"/>
              </a:spcBef>
              <a:spcAft>
                <a:spcPts val="3000"/>
              </a:spcAft>
              <a:buNone/>
            </a:pPr>
            <a:r>
              <a:rPr lang="en" sz="2300">
                <a:solidFill>
                  <a:srgbClr val="004525"/>
                </a:solidFill>
                <a:highlight>
                  <a:srgbClr val="FFFFFF"/>
                </a:highlight>
                <a:latin typeface="Oswald"/>
                <a:ea typeface="Oswald"/>
                <a:cs typeface="Oswald"/>
                <a:sym typeface="Oswald"/>
              </a:rPr>
              <a:t>GRADUATE LEVEL RETENTION AND GRADUATION DASHBOARD</a:t>
            </a:r>
            <a:endParaRPr/>
          </a:p>
        </p:txBody>
      </p:sp>
      <p:sp>
        <p:nvSpPr>
          <p:cNvPr id="285" name="Google Shape;285;p48"/>
          <p:cNvSpPr txBox="1"/>
          <p:nvPr/>
        </p:nvSpPr>
        <p:spPr>
          <a:xfrm>
            <a:off x="735800" y="729825"/>
            <a:ext cx="7591500" cy="400200"/>
          </a:xfrm>
          <a:prstGeom prst="rect">
            <a:avLst/>
          </a:prstGeom>
          <a:noFill/>
          <a:ln>
            <a:noFill/>
          </a:ln>
        </p:spPr>
        <p:txBody>
          <a:bodyPr anchorCtr="0" anchor="t" bIns="91425" lIns="91425" spcFirstLastPara="1" rIns="91425" wrap="square" tIns="91425">
            <a:spAutoFit/>
          </a:bodyPr>
          <a:lstStyle/>
          <a:p>
            <a:pPr indent="0" lvl="0" marL="0" rtl="0" algn="ctr">
              <a:spcBef>
                <a:spcPts val="1500"/>
              </a:spcBef>
              <a:spcAft>
                <a:spcPts val="3000"/>
              </a:spcAft>
              <a:buNone/>
            </a:pPr>
            <a:r>
              <a:rPr lang="en" u="sng">
                <a:solidFill>
                  <a:schemeClr val="hlink"/>
                </a:solidFill>
                <a:hlinkClick r:id="rId3"/>
              </a:rPr>
              <a:t>https://ir-analytics.charlotte.edu/tableau/graduate-level-retention-and-graduation-dashboard</a:t>
            </a:r>
            <a:endParaRPr/>
          </a:p>
        </p:txBody>
      </p:sp>
      <p:pic>
        <p:nvPicPr>
          <p:cNvPr id="286" name="Google Shape;286;p48"/>
          <p:cNvPicPr preferRelativeResize="0"/>
          <p:nvPr/>
        </p:nvPicPr>
        <p:blipFill>
          <a:blip r:embed="rId4">
            <a:alphaModFix/>
          </a:blip>
          <a:stretch>
            <a:fillRect/>
          </a:stretch>
        </p:blipFill>
        <p:spPr>
          <a:xfrm>
            <a:off x="1881925" y="1130025"/>
            <a:ext cx="5299250" cy="3708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9"/>
          <p:cNvSpPr txBox="1"/>
          <p:nvPr/>
        </p:nvSpPr>
        <p:spPr>
          <a:xfrm>
            <a:off x="500400" y="191025"/>
            <a:ext cx="8143200" cy="538800"/>
          </a:xfrm>
          <a:prstGeom prst="rect">
            <a:avLst/>
          </a:prstGeom>
          <a:noFill/>
          <a:ln>
            <a:noFill/>
          </a:ln>
        </p:spPr>
        <p:txBody>
          <a:bodyPr anchorCtr="0" anchor="t" bIns="91425" lIns="91425" spcFirstLastPara="1" rIns="91425" wrap="square" tIns="91425">
            <a:spAutoFit/>
          </a:bodyPr>
          <a:lstStyle/>
          <a:p>
            <a:pPr indent="0" lvl="0" marL="0" rtl="0" algn="ctr">
              <a:spcBef>
                <a:spcPts val="1500"/>
              </a:spcBef>
              <a:spcAft>
                <a:spcPts val="3000"/>
              </a:spcAft>
              <a:buNone/>
            </a:pPr>
            <a:r>
              <a:rPr lang="en" sz="2300">
                <a:solidFill>
                  <a:srgbClr val="004525"/>
                </a:solidFill>
                <a:highlight>
                  <a:srgbClr val="FFFFFF"/>
                </a:highlight>
                <a:latin typeface="Oswald"/>
                <a:ea typeface="Oswald"/>
                <a:cs typeface="Oswald"/>
                <a:sym typeface="Oswald"/>
              </a:rPr>
              <a:t>GRADUATE LEVEL RETENTION AND GRADUATION DASHBOARD</a:t>
            </a:r>
            <a:endParaRPr/>
          </a:p>
        </p:txBody>
      </p:sp>
      <p:sp>
        <p:nvSpPr>
          <p:cNvPr id="292" name="Google Shape;292;p49"/>
          <p:cNvSpPr txBox="1"/>
          <p:nvPr/>
        </p:nvSpPr>
        <p:spPr>
          <a:xfrm>
            <a:off x="735800" y="729825"/>
            <a:ext cx="7591500" cy="400200"/>
          </a:xfrm>
          <a:prstGeom prst="rect">
            <a:avLst/>
          </a:prstGeom>
          <a:noFill/>
          <a:ln>
            <a:noFill/>
          </a:ln>
        </p:spPr>
        <p:txBody>
          <a:bodyPr anchorCtr="0" anchor="t" bIns="91425" lIns="91425" spcFirstLastPara="1" rIns="91425" wrap="square" tIns="91425">
            <a:spAutoFit/>
          </a:bodyPr>
          <a:lstStyle/>
          <a:p>
            <a:pPr indent="0" lvl="0" marL="0" rtl="0" algn="ctr">
              <a:spcBef>
                <a:spcPts val="1500"/>
              </a:spcBef>
              <a:spcAft>
                <a:spcPts val="3000"/>
              </a:spcAft>
              <a:buNone/>
            </a:pPr>
            <a:r>
              <a:rPr lang="en" u="sng">
                <a:solidFill>
                  <a:schemeClr val="hlink"/>
                </a:solidFill>
                <a:hlinkClick r:id="rId3"/>
              </a:rPr>
              <a:t>https://ir-analytics.charlotte.edu/tableau/graduate-level-retention-and-graduation-dashboard</a:t>
            </a:r>
            <a:endParaRPr/>
          </a:p>
        </p:txBody>
      </p:sp>
      <p:pic>
        <p:nvPicPr>
          <p:cNvPr id="293" name="Google Shape;293;p49"/>
          <p:cNvPicPr preferRelativeResize="0"/>
          <p:nvPr/>
        </p:nvPicPr>
        <p:blipFill>
          <a:blip r:embed="rId4">
            <a:alphaModFix/>
          </a:blip>
          <a:stretch>
            <a:fillRect/>
          </a:stretch>
        </p:blipFill>
        <p:spPr>
          <a:xfrm>
            <a:off x="1461050" y="1169225"/>
            <a:ext cx="6140988" cy="3708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0"/>
          <p:cNvSpPr txBox="1"/>
          <p:nvPr>
            <p:ph type="ctrTitle"/>
          </p:nvPr>
        </p:nvSpPr>
        <p:spPr>
          <a:xfrm>
            <a:off x="1143000" y="841772"/>
            <a:ext cx="6858000" cy="17907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4100">
                <a:latin typeface="Cambria"/>
                <a:ea typeface="Cambria"/>
                <a:cs typeface="Cambria"/>
                <a:sym typeface="Cambria"/>
              </a:rPr>
              <a:t>General </a:t>
            </a:r>
            <a:r>
              <a:rPr lang="en" sz="4100">
                <a:latin typeface="Cambria"/>
                <a:ea typeface="Cambria"/>
                <a:cs typeface="Cambria"/>
                <a:sym typeface="Cambria"/>
              </a:rPr>
              <a:t>Q &amp; A </a:t>
            </a:r>
            <a:endParaRPr sz="4100">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5"/>
          <p:cNvSpPr txBox="1"/>
          <p:nvPr>
            <p:ph idx="1" type="subTitle"/>
          </p:nvPr>
        </p:nvSpPr>
        <p:spPr>
          <a:xfrm>
            <a:off x="1803225" y="1905625"/>
            <a:ext cx="6625500" cy="4884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rPr lang="en" sz="3100">
                <a:latin typeface="Cambria"/>
                <a:ea typeface="Cambria"/>
                <a:cs typeface="Cambria"/>
                <a:sym typeface="Cambria"/>
              </a:rPr>
              <a:t>Graduate Council Update</a:t>
            </a:r>
            <a:endParaRPr sz="3200">
              <a:latin typeface="Cambria"/>
              <a:ea typeface="Cambria"/>
              <a:cs typeface="Cambria"/>
              <a:sym typeface="Cambria"/>
            </a:endParaRPr>
          </a:p>
        </p:txBody>
      </p:sp>
      <p:sp>
        <p:nvSpPr>
          <p:cNvPr id="129" name="Google Shape;129;p25"/>
          <p:cNvSpPr txBox="1"/>
          <p:nvPr/>
        </p:nvSpPr>
        <p:spPr>
          <a:xfrm>
            <a:off x="2004775" y="901788"/>
            <a:ext cx="5824500" cy="415500"/>
          </a:xfrm>
          <a:prstGeom prst="rect">
            <a:avLst/>
          </a:prstGeom>
          <a:noFill/>
          <a:ln>
            <a:noFill/>
          </a:ln>
        </p:spPr>
        <p:txBody>
          <a:bodyPr anchorCtr="0" anchor="t" bIns="45725" lIns="45725" spcFirstLastPara="1" rIns="45725" wrap="square" tIns="45725">
            <a:spAutoFit/>
          </a:bodyPr>
          <a:lstStyle/>
          <a:p>
            <a:pPr indent="0" lvl="0" marL="22860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6"/>
          <p:cNvSpPr txBox="1"/>
          <p:nvPr>
            <p:ph type="ctrTitle"/>
          </p:nvPr>
        </p:nvSpPr>
        <p:spPr>
          <a:xfrm>
            <a:off x="571500" y="420886"/>
            <a:ext cx="3429000" cy="8955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p:txBody>
      </p:sp>
      <p:sp>
        <p:nvSpPr>
          <p:cNvPr id="135" name="Google Shape;135;p26"/>
          <p:cNvSpPr txBox="1"/>
          <p:nvPr>
            <p:ph idx="1" type="subTitle"/>
          </p:nvPr>
        </p:nvSpPr>
        <p:spPr>
          <a:xfrm>
            <a:off x="1319288" y="1890175"/>
            <a:ext cx="6625500" cy="4884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rPr lang="en" sz="3100">
                <a:latin typeface="Cambria"/>
                <a:ea typeface="Cambria"/>
                <a:cs typeface="Cambria"/>
                <a:sym typeface="Cambria"/>
              </a:rPr>
              <a:t>Student Lifecycle Resources</a:t>
            </a:r>
            <a:endParaRPr sz="3200">
              <a:latin typeface="Cambria"/>
              <a:ea typeface="Cambria"/>
              <a:cs typeface="Cambria"/>
              <a:sym typeface="Cambria"/>
            </a:endParaRPr>
          </a:p>
        </p:txBody>
      </p:sp>
      <p:sp>
        <p:nvSpPr>
          <p:cNvPr id="136" name="Google Shape;136;p26"/>
          <p:cNvSpPr txBox="1"/>
          <p:nvPr/>
        </p:nvSpPr>
        <p:spPr>
          <a:xfrm>
            <a:off x="429238" y="894388"/>
            <a:ext cx="5824500" cy="415500"/>
          </a:xfrm>
          <a:prstGeom prst="rect">
            <a:avLst/>
          </a:prstGeom>
          <a:noFill/>
          <a:ln>
            <a:noFill/>
          </a:ln>
        </p:spPr>
        <p:txBody>
          <a:bodyPr anchorCtr="0" anchor="t" bIns="45725" lIns="45725" spcFirstLastPara="1" rIns="45725" wrap="square" tIns="45725">
            <a:spAutoFit/>
          </a:bodyPr>
          <a:lstStyle/>
          <a:p>
            <a:pPr indent="0" lvl="0" marL="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7"/>
          <p:cNvPicPr preferRelativeResize="0"/>
          <p:nvPr/>
        </p:nvPicPr>
        <p:blipFill>
          <a:blip r:embed="rId3">
            <a:alphaModFix/>
          </a:blip>
          <a:stretch>
            <a:fillRect/>
          </a:stretch>
        </p:blipFill>
        <p:spPr>
          <a:xfrm>
            <a:off x="1312675" y="1263175"/>
            <a:ext cx="6753225" cy="3048000"/>
          </a:xfrm>
          <a:prstGeom prst="rect">
            <a:avLst/>
          </a:prstGeom>
          <a:noFill/>
          <a:ln>
            <a:noFill/>
          </a:ln>
        </p:spPr>
      </p:pic>
      <p:sp>
        <p:nvSpPr>
          <p:cNvPr id="142" name="Google Shape;142;p27"/>
          <p:cNvSpPr txBox="1"/>
          <p:nvPr/>
        </p:nvSpPr>
        <p:spPr>
          <a:xfrm>
            <a:off x="2681425" y="290075"/>
            <a:ext cx="3947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hlinkClick r:id="rId4"/>
              </a:rPr>
              <a:t>GPDNet</a:t>
            </a:r>
            <a:r>
              <a:rPr lang="en"/>
              <a:t>: News, Info, GPD Resources</a:t>
            </a:r>
            <a:endParaRPr/>
          </a:p>
          <a:p>
            <a:pPr indent="0" lvl="0" marL="0" rtl="0" algn="ctr">
              <a:spcBef>
                <a:spcPts val="0"/>
              </a:spcBef>
              <a:spcAft>
                <a:spcPts val="0"/>
              </a:spcAft>
              <a:buNone/>
            </a:pPr>
            <a:r>
              <a:rPr lang="en"/>
              <a:t>Spring 2022 GPD Resources and Information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ctrTitle"/>
          </p:nvPr>
        </p:nvSpPr>
        <p:spPr>
          <a:xfrm>
            <a:off x="1180000" y="614274"/>
            <a:ext cx="6858000" cy="13152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3300"/>
              <a:t>Updates and reminders in written form</a:t>
            </a:r>
            <a:endParaRPr sz="3300"/>
          </a:p>
        </p:txBody>
      </p:sp>
      <p:sp>
        <p:nvSpPr>
          <p:cNvPr id="148" name="Google Shape;148;p28"/>
          <p:cNvSpPr txBox="1"/>
          <p:nvPr>
            <p:ph idx="1" type="subTitle"/>
          </p:nvPr>
        </p:nvSpPr>
        <p:spPr>
          <a:xfrm>
            <a:off x="1143000" y="2701529"/>
            <a:ext cx="6858000" cy="1241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sz="1600" u="sng">
                <a:solidFill>
                  <a:schemeClr val="hlink"/>
                </a:solidFill>
                <a:hlinkClick r:id="rId3"/>
              </a:rPr>
              <a:t>https://docs.google.com/document/d/1fs60je3jBqyD49oa0L2yC81EavzZcgjEpSS8fXDxdyw/edit?usp=sharing</a:t>
            </a:r>
            <a:endParaRPr sz="1600"/>
          </a:p>
          <a:p>
            <a:pPr indent="0" lvl="0" marL="0" rtl="0" algn="ctr">
              <a:spcBef>
                <a:spcPts val="800"/>
              </a:spcBef>
              <a:spcAft>
                <a:spcPts val="0"/>
              </a:spcAft>
              <a:buNone/>
            </a:pPr>
            <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29"/>
          <p:cNvSpPr txBox="1"/>
          <p:nvPr>
            <p:ph idx="1" type="subTitle"/>
          </p:nvPr>
        </p:nvSpPr>
        <p:spPr>
          <a:xfrm>
            <a:off x="720388" y="1956725"/>
            <a:ext cx="6625500" cy="4884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rPr lang="en" sz="3100">
                <a:latin typeface="Cambria"/>
                <a:ea typeface="Cambria"/>
                <a:cs typeface="Cambria"/>
                <a:sym typeface="Cambria"/>
              </a:rPr>
              <a:t>Graduate Student Mental Health</a:t>
            </a:r>
            <a:endParaRPr sz="3200">
              <a:latin typeface="Cambria"/>
              <a:ea typeface="Cambria"/>
              <a:cs typeface="Cambria"/>
              <a:sym typeface="Cambria"/>
            </a:endParaRPr>
          </a:p>
        </p:txBody>
      </p:sp>
      <p:sp>
        <p:nvSpPr>
          <p:cNvPr id="154" name="Google Shape;154;p29"/>
          <p:cNvSpPr txBox="1"/>
          <p:nvPr/>
        </p:nvSpPr>
        <p:spPr>
          <a:xfrm>
            <a:off x="258200" y="909213"/>
            <a:ext cx="5824500" cy="415500"/>
          </a:xfrm>
          <a:prstGeom prst="rect">
            <a:avLst/>
          </a:prstGeom>
          <a:noFill/>
          <a:ln>
            <a:noFill/>
          </a:ln>
        </p:spPr>
        <p:txBody>
          <a:bodyPr anchorCtr="0" anchor="t" bIns="45725" lIns="45725" spcFirstLastPara="1" rIns="45725" wrap="square" tIns="45725">
            <a:spAutoFit/>
          </a:bodyPr>
          <a:lstStyle/>
          <a:p>
            <a:pPr indent="0" lvl="0" marL="22860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
        <p:nvSpPr>
          <p:cNvPr id="155" name="Google Shape;155;p29"/>
          <p:cNvSpPr txBox="1"/>
          <p:nvPr/>
        </p:nvSpPr>
        <p:spPr>
          <a:xfrm>
            <a:off x="1429150" y="2617725"/>
            <a:ext cx="4903200" cy="1549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lang="en" sz="2400">
                <a:solidFill>
                  <a:schemeClr val="dk1"/>
                </a:solidFill>
                <a:latin typeface="Calibri"/>
                <a:ea typeface="Calibri"/>
                <a:cs typeface="Calibri"/>
                <a:sym typeface="Calibri"/>
              </a:rPr>
              <a:t>Paula M. Keeton, Ph.D.</a:t>
            </a:r>
            <a:endParaRPr sz="2400">
              <a:solidFill>
                <a:schemeClr val="dk1"/>
              </a:solidFill>
              <a:latin typeface="Calibri"/>
              <a:ea typeface="Calibri"/>
              <a:cs typeface="Calibri"/>
              <a:sym typeface="Calibri"/>
            </a:endParaRPr>
          </a:p>
          <a:p>
            <a:pPr indent="0" lvl="0" marL="0" rtl="0" algn="ctr">
              <a:lnSpc>
                <a:spcPct val="90000"/>
              </a:lnSpc>
              <a:spcBef>
                <a:spcPts val="1000"/>
              </a:spcBef>
              <a:spcAft>
                <a:spcPts val="0"/>
              </a:spcAft>
              <a:buNone/>
            </a:pPr>
            <a:r>
              <a:rPr lang="en" sz="2400">
                <a:solidFill>
                  <a:schemeClr val="dk1"/>
                </a:solidFill>
                <a:latin typeface="Calibri"/>
                <a:ea typeface="Calibri"/>
                <a:cs typeface="Calibri"/>
                <a:sym typeface="Calibri"/>
              </a:rPr>
              <a:t>Director</a:t>
            </a:r>
            <a:endParaRPr sz="2400">
              <a:solidFill>
                <a:schemeClr val="dk1"/>
              </a:solidFill>
              <a:latin typeface="Calibri"/>
              <a:ea typeface="Calibri"/>
              <a:cs typeface="Calibri"/>
              <a:sym typeface="Calibri"/>
            </a:endParaRPr>
          </a:p>
          <a:p>
            <a:pPr indent="0" lvl="0" marL="0" rtl="0" algn="ctr">
              <a:lnSpc>
                <a:spcPct val="90000"/>
              </a:lnSpc>
              <a:spcBef>
                <a:spcPts val="1000"/>
              </a:spcBef>
              <a:spcAft>
                <a:spcPts val="0"/>
              </a:spcAft>
              <a:buNone/>
            </a:pPr>
            <a:r>
              <a:rPr lang="en" sz="2400">
                <a:solidFill>
                  <a:schemeClr val="dk1"/>
                </a:solidFill>
                <a:latin typeface="Calibri"/>
                <a:ea typeface="Calibri"/>
                <a:cs typeface="Calibri"/>
                <a:sym typeface="Calibri"/>
              </a:rPr>
              <a:t>02/04/2022</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30"/>
          <p:cNvSpPr txBox="1"/>
          <p:nvPr>
            <p:ph type="ctrTitle"/>
          </p:nvPr>
        </p:nvSpPr>
        <p:spPr>
          <a:xfrm>
            <a:off x="571500" y="420886"/>
            <a:ext cx="3429000" cy="8955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p:txBody>
      </p:sp>
      <p:sp>
        <p:nvSpPr>
          <p:cNvPr id="161" name="Google Shape;161;p30"/>
          <p:cNvSpPr txBox="1"/>
          <p:nvPr/>
        </p:nvSpPr>
        <p:spPr>
          <a:xfrm>
            <a:off x="429255" y="894490"/>
            <a:ext cx="8258700" cy="415500"/>
          </a:xfrm>
          <a:prstGeom prst="rect">
            <a:avLst/>
          </a:prstGeom>
          <a:noFill/>
          <a:ln>
            <a:noFill/>
          </a:ln>
        </p:spPr>
        <p:txBody>
          <a:bodyPr anchorCtr="0" anchor="t" bIns="45725" lIns="45725" spcFirstLastPara="1" rIns="45725" wrap="square" tIns="45725">
            <a:spAutoFit/>
          </a:bodyPr>
          <a:lstStyle/>
          <a:p>
            <a:pPr indent="0" lvl="0" marL="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pic>
        <p:nvPicPr>
          <p:cNvPr id="162" name="Google Shape;162;p30"/>
          <p:cNvPicPr preferRelativeResize="0"/>
          <p:nvPr/>
        </p:nvPicPr>
        <p:blipFill>
          <a:blip r:embed="rId4">
            <a:alphaModFix/>
          </a:blip>
          <a:stretch>
            <a:fillRect/>
          </a:stretch>
        </p:blipFill>
        <p:spPr>
          <a:xfrm>
            <a:off x="707500" y="189850"/>
            <a:ext cx="7803676" cy="4389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31"/>
          <p:cNvSpPr txBox="1"/>
          <p:nvPr>
            <p:ph type="ctrTitle"/>
          </p:nvPr>
        </p:nvSpPr>
        <p:spPr>
          <a:xfrm>
            <a:off x="571500" y="420886"/>
            <a:ext cx="3429000" cy="8955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Calibri"/>
              <a:buNone/>
            </a:pPr>
            <a:r>
              <a:t/>
            </a:r>
            <a:endParaRPr b="1">
              <a:latin typeface="Arial"/>
              <a:ea typeface="Arial"/>
              <a:cs typeface="Arial"/>
              <a:sym typeface="Arial"/>
            </a:endParaRPr>
          </a:p>
        </p:txBody>
      </p:sp>
      <p:sp>
        <p:nvSpPr>
          <p:cNvPr id="168" name="Google Shape;168;p31"/>
          <p:cNvSpPr txBox="1"/>
          <p:nvPr/>
        </p:nvSpPr>
        <p:spPr>
          <a:xfrm>
            <a:off x="429255" y="894490"/>
            <a:ext cx="8258700" cy="415500"/>
          </a:xfrm>
          <a:prstGeom prst="rect">
            <a:avLst/>
          </a:prstGeom>
          <a:noFill/>
          <a:ln>
            <a:noFill/>
          </a:ln>
        </p:spPr>
        <p:txBody>
          <a:bodyPr anchorCtr="0" anchor="t" bIns="45725" lIns="45725" spcFirstLastPara="1" rIns="45725" wrap="square" tIns="45725">
            <a:spAutoFit/>
          </a:bodyPr>
          <a:lstStyle/>
          <a:p>
            <a:pPr indent="0" lvl="0" marL="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pic>
        <p:nvPicPr>
          <p:cNvPr id="169" name="Google Shape;169;p31"/>
          <p:cNvPicPr preferRelativeResize="0"/>
          <p:nvPr/>
        </p:nvPicPr>
        <p:blipFill>
          <a:blip r:embed="rId4">
            <a:alphaModFix/>
          </a:blip>
          <a:stretch>
            <a:fillRect/>
          </a:stretch>
        </p:blipFill>
        <p:spPr>
          <a:xfrm>
            <a:off x="471700" y="31925"/>
            <a:ext cx="8442750" cy="4433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