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swald-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e6208b2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SANDY AND JANET</a:t>
            </a:r>
            <a:endParaRPr/>
          </a:p>
        </p:txBody>
      </p:sp>
      <p:sp>
        <p:nvSpPr>
          <p:cNvPr id="139" name="Google Shape;139;gee6208b2ea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e7a48519b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p:txBody>
      </p:sp>
      <p:sp>
        <p:nvSpPr>
          <p:cNvPr id="145" name="Google Shape;145;gee7a48519b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e7a48519b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p:txBody>
      </p:sp>
      <p:sp>
        <p:nvSpPr>
          <p:cNvPr id="152" name="Google Shape;152;gee7a48519b_0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e7a48519b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p:txBody>
      </p:sp>
      <p:sp>
        <p:nvSpPr>
          <p:cNvPr id="159" name="Google Shape;159;gee7a48519b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e7a48519b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p:txBody>
      </p:sp>
      <p:sp>
        <p:nvSpPr>
          <p:cNvPr id="166" name="Google Shape;166;gee7a48519b_0_2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e7a48519b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p:txBody>
      </p:sp>
      <p:sp>
        <p:nvSpPr>
          <p:cNvPr id="173" name="Google Shape;173;gee7a48519b_0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e7a48519b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p:txBody>
      </p:sp>
      <p:sp>
        <p:nvSpPr>
          <p:cNvPr id="182" name="Google Shape;182;gee7a48519b_0_2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ee7a48519b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LISA</a:t>
            </a:r>
            <a:endParaRPr/>
          </a:p>
        </p:txBody>
      </p:sp>
      <p:sp>
        <p:nvSpPr>
          <p:cNvPr id="191" name="Google Shape;191;gee7a48519b_0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JULIE</a:t>
            </a:r>
            <a:endParaRPr/>
          </a:p>
        </p:txBody>
      </p:sp>
      <p:sp>
        <p:nvSpPr>
          <p:cNvPr id="199" name="Google Shape;19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ee6208b50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JULIE</a:t>
            </a:r>
            <a:endParaRPr/>
          </a:p>
        </p:txBody>
      </p:sp>
      <p:sp>
        <p:nvSpPr>
          <p:cNvPr id="205" name="Google Shape;205;gee6208b500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e6208b2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ee6208b2e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e6208b5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Julie</a:t>
            </a:r>
            <a:endParaRPr/>
          </a:p>
        </p:txBody>
      </p:sp>
      <p:sp>
        <p:nvSpPr>
          <p:cNvPr id="214" name="Google Shape;214;gee6208b500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eb5f023f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Maryanne</a:t>
            </a:r>
            <a:endParaRPr/>
          </a:p>
        </p:txBody>
      </p:sp>
      <p:sp>
        <p:nvSpPr>
          <p:cNvPr id="223" name="Google Shape;223;geeb5f023fa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ed03079ef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Maryanne</a:t>
            </a:r>
            <a:endParaRPr/>
          </a:p>
        </p:txBody>
      </p:sp>
      <p:sp>
        <p:nvSpPr>
          <p:cNvPr id="232" name="Google Shape;232;geed03079ef_4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eeb5f023f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40" name="Google Shape;240;geeb5f023fa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ef6de57d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47" name="Google Shape;247;geef6de57d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ef6de57d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55" name="Google Shape;255;geef6de57dc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eef6de57d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62" name="Google Shape;262;geef6de57dc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eed03079e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71" name="Google Shape;271;geed03079e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eed03079ef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79" name="Google Shape;279;geed03079ef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eed03079e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87" name="Google Shape;287;geed03079ef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e7a4851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MANUEL</a:t>
            </a:r>
            <a:endParaRPr/>
          </a:p>
        </p:txBody>
      </p:sp>
      <p:sp>
        <p:nvSpPr>
          <p:cNvPr id="93" name="Google Shape;93;gee7a48519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ed03079ef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293" name="Google Shape;293;geed03079ef_1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ed03079ef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302" name="Google Shape;302;geed03079ef_1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eed03079ef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310" name="Google Shape;310;geed03079ef_1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eed03079ef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MARYANNE</a:t>
            </a:r>
            <a:endParaRPr/>
          </a:p>
        </p:txBody>
      </p:sp>
      <p:sp>
        <p:nvSpPr>
          <p:cNvPr id="317" name="Google Shape;317;geed03079ef_1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ef6de57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Johnna</a:t>
            </a:r>
            <a:endParaRPr/>
          </a:p>
        </p:txBody>
      </p:sp>
      <p:sp>
        <p:nvSpPr>
          <p:cNvPr id="323" name="Google Shape;323;geef6de57d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e7a48519b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MANUEL</a:t>
            </a:r>
            <a:endParaRPr/>
          </a:p>
        </p:txBody>
      </p:sp>
      <p:sp>
        <p:nvSpPr>
          <p:cNvPr id="99" name="Google Shape;99;gee7a48519b_0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ef6de57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Katherine</a:t>
            </a:r>
            <a:endParaRPr/>
          </a:p>
        </p:txBody>
      </p:sp>
      <p:sp>
        <p:nvSpPr>
          <p:cNvPr id="105" name="Google Shape;105;geef6de57d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eb5f023f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Katherine</a:t>
            </a:r>
            <a:endParaRPr/>
          </a:p>
        </p:txBody>
      </p:sp>
      <p:sp>
        <p:nvSpPr>
          <p:cNvPr id="110" name="Google Shape;110;geeb5f023f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e6208b2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Katherine</a:t>
            </a:r>
            <a:endParaRPr/>
          </a:p>
        </p:txBody>
      </p:sp>
      <p:sp>
        <p:nvSpPr>
          <p:cNvPr id="117" name="Google Shape;117;gee6208b2e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eb5f023f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Katherine</a:t>
            </a:r>
            <a:endParaRPr/>
          </a:p>
        </p:txBody>
      </p:sp>
      <p:sp>
        <p:nvSpPr>
          <p:cNvPr id="124" name="Google Shape;124;geeb5f023fa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eb5f023f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Katherine</a:t>
            </a:r>
            <a:endParaRPr/>
          </a:p>
        </p:txBody>
      </p:sp>
      <p:sp>
        <p:nvSpPr>
          <p:cNvPr id="131" name="Google Shape;131;geeb5f023fa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15.png"/><Relationship Id="rId5" Type="http://schemas.openxmlformats.org/officeDocument/2006/relationships/hyperlink" Target="https://legal.charlotte.edu/policies/up-31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hyperlink" Target="https://egps.uncc.edu/" TargetMode="External"/><Relationship Id="rId5"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hyperlink" Target="http://gpdnet.uncc.edu" TargetMode="External"/><Relationship Id="rId5"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3"/>
          <p:cNvSpPr txBox="1"/>
          <p:nvPr/>
        </p:nvSpPr>
        <p:spPr>
          <a:xfrm>
            <a:off x="1524000" y="1122363"/>
            <a:ext cx="9144000" cy="2387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8000"/>
              <a:buFont typeface="Oswald"/>
              <a:buNone/>
            </a:pPr>
            <a:r>
              <a:rPr lang="en-US" sz="8000">
                <a:solidFill>
                  <a:schemeClr val="lt1"/>
                </a:solidFill>
                <a:latin typeface="Oswald"/>
                <a:ea typeface="Oswald"/>
                <a:cs typeface="Oswald"/>
                <a:sym typeface="Oswald"/>
              </a:rPr>
              <a:t>Fall GPD Summit</a:t>
            </a:r>
            <a:endParaRPr b="0" i="0" sz="1400" u="none" cap="none" strike="noStrike">
              <a:solidFill>
                <a:srgbClr val="000000"/>
              </a:solidFill>
              <a:latin typeface="Arial"/>
              <a:ea typeface="Arial"/>
              <a:cs typeface="Arial"/>
              <a:sym typeface="Arial"/>
            </a:endParaRPr>
          </a:p>
        </p:txBody>
      </p:sp>
      <p:sp>
        <p:nvSpPr>
          <p:cNvPr id="85" name="Google Shape;85;p13"/>
          <p:cNvSpPr txBox="1"/>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600"/>
              <a:buFont typeface="Arial"/>
              <a:buNone/>
            </a:pPr>
            <a:r>
              <a:rPr lang="en-US" sz="3600">
                <a:solidFill>
                  <a:schemeClr val="lt1"/>
                </a:solidFill>
              </a:rPr>
              <a:t>September 10,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2"/>
          <p:cNvSpPr txBox="1"/>
          <p:nvPr>
            <p:ph idx="1" type="body"/>
          </p:nvPr>
        </p:nvSpPr>
        <p:spPr>
          <a:xfrm>
            <a:off x="308775" y="260025"/>
            <a:ext cx="11408400" cy="5916600"/>
          </a:xfrm>
          <a:prstGeom prst="rect">
            <a:avLst/>
          </a:prstGeom>
          <a:noFill/>
          <a:ln>
            <a:noFill/>
          </a:ln>
        </p:spPr>
        <p:txBody>
          <a:bodyPr anchorCtr="0" anchor="t" bIns="45700" lIns="91425" spcFirstLastPara="1" rIns="91425" wrap="square" tIns="45700">
            <a:normAutofit fontScale="70000" lnSpcReduction="20000"/>
          </a:bodyPr>
          <a:lstStyle/>
          <a:p>
            <a:pPr indent="0" lvl="0" marL="609600" rtl="0" algn="ctr">
              <a:lnSpc>
                <a:spcPct val="115000"/>
              </a:lnSpc>
              <a:spcBef>
                <a:spcPts val="0"/>
              </a:spcBef>
              <a:spcAft>
                <a:spcPts val="0"/>
              </a:spcAft>
              <a:buNone/>
            </a:pPr>
            <a:r>
              <a:rPr b="1" lang="en-US" sz="4085">
                <a:latin typeface="Arial"/>
                <a:ea typeface="Arial"/>
                <a:cs typeface="Arial"/>
                <a:sym typeface="Arial"/>
              </a:rPr>
              <a:t>Supporting Student Success</a:t>
            </a:r>
            <a:endParaRPr b="1" sz="4085">
              <a:latin typeface="Arial"/>
              <a:ea typeface="Arial"/>
              <a:cs typeface="Arial"/>
              <a:sym typeface="Arial"/>
            </a:endParaRPr>
          </a:p>
          <a:p>
            <a:pPr indent="0" lvl="0" marL="609600" rtl="0" algn="ctr">
              <a:lnSpc>
                <a:spcPct val="115000"/>
              </a:lnSpc>
              <a:spcBef>
                <a:spcPts val="1200"/>
              </a:spcBef>
              <a:spcAft>
                <a:spcPts val="0"/>
              </a:spcAft>
              <a:buNone/>
            </a:pPr>
            <a:r>
              <a:t/>
            </a:r>
            <a:endParaRPr b="1" sz="3800">
              <a:latin typeface="Arial"/>
              <a:ea typeface="Arial"/>
              <a:cs typeface="Arial"/>
              <a:sym typeface="Arial"/>
            </a:endParaRPr>
          </a:p>
          <a:p>
            <a:pPr indent="-401319" lvl="0" marL="457200" rtl="0" algn="l">
              <a:lnSpc>
                <a:spcPct val="115000"/>
              </a:lnSpc>
              <a:spcBef>
                <a:spcPts val="1200"/>
              </a:spcBef>
              <a:spcAft>
                <a:spcPts val="0"/>
              </a:spcAft>
              <a:buSzPct val="100000"/>
              <a:buFont typeface="Arial"/>
              <a:buChar char="•"/>
            </a:pPr>
            <a:r>
              <a:rPr i="1" lang="en-US" sz="3885">
                <a:latin typeface="Arial"/>
                <a:ea typeface="Arial"/>
                <a:cs typeface="Arial"/>
                <a:sym typeface="Arial"/>
              </a:rPr>
              <a:t>Academic Policy Update</a:t>
            </a:r>
            <a:r>
              <a:rPr lang="en-US" sz="3885">
                <a:latin typeface="Arial"/>
                <a:ea typeface="Arial"/>
                <a:cs typeface="Arial"/>
                <a:sym typeface="Arial"/>
              </a:rPr>
              <a:t>: New Grade Mode for continuing master’s and doctoral research</a:t>
            </a:r>
            <a:endParaRPr sz="3885">
              <a:latin typeface="Arial"/>
              <a:ea typeface="Arial"/>
              <a:cs typeface="Arial"/>
              <a:sym typeface="Arial"/>
            </a:endParaRPr>
          </a:p>
          <a:p>
            <a:pPr indent="0" lvl="0" marL="914400" rtl="0" algn="l">
              <a:lnSpc>
                <a:spcPct val="115000"/>
              </a:lnSpc>
              <a:spcBef>
                <a:spcPts val="1200"/>
              </a:spcBef>
              <a:spcAft>
                <a:spcPts val="0"/>
              </a:spcAft>
              <a:buNone/>
            </a:pPr>
            <a:r>
              <a:t/>
            </a:r>
            <a:endParaRPr sz="3600">
              <a:latin typeface="Arial"/>
              <a:ea typeface="Arial"/>
              <a:cs typeface="Arial"/>
              <a:sym typeface="Arial"/>
            </a:endParaRPr>
          </a:p>
          <a:p>
            <a:pPr indent="-401319" lvl="0" marL="457200" rtl="0" algn="l">
              <a:lnSpc>
                <a:spcPct val="115000"/>
              </a:lnSpc>
              <a:spcBef>
                <a:spcPts val="1200"/>
              </a:spcBef>
              <a:spcAft>
                <a:spcPts val="0"/>
              </a:spcAft>
              <a:buSzPct val="100000"/>
              <a:buFont typeface="Arial"/>
              <a:buChar char="•"/>
            </a:pPr>
            <a:r>
              <a:rPr i="1" lang="en-US" sz="3885">
                <a:latin typeface="Arial"/>
                <a:ea typeface="Arial"/>
                <a:cs typeface="Arial"/>
                <a:sym typeface="Arial"/>
              </a:rPr>
              <a:t>DegreeWorks upgrade </a:t>
            </a:r>
            <a:endParaRPr i="1" sz="3885">
              <a:latin typeface="Arial"/>
              <a:ea typeface="Arial"/>
              <a:cs typeface="Arial"/>
              <a:sym typeface="Arial"/>
            </a:endParaRPr>
          </a:p>
          <a:p>
            <a:pPr indent="0" lvl="0" marL="914400" rtl="0" algn="l">
              <a:lnSpc>
                <a:spcPct val="115000"/>
              </a:lnSpc>
              <a:spcBef>
                <a:spcPts val="1200"/>
              </a:spcBef>
              <a:spcAft>
                <a:spcPts val="0"/>
              </a:spcAft>
              <a:buNone/>
            </a:pPr>
            <a:r>
              <a:t/>
            </a:r>
            <a:endParaRPr i="1" sz="3885">
              <a:latin typeface="Arial"/>
              <a:ea typeface="Arial"/>
              <a:cs typeface="Arial"/>
              <a:sym typeface="Arial"/>
            </a:endParaRPr>
          </a:p>
          <a:p>
            <a:pPr indent="-401319" lvl="0" marL="457200" rtl="0" algn="l">
              <a:lnSpc>
                <a:spcPct val="115000"/>
              </a:lnSpc>
              <a:spcBef>
                <a:spcPts val="1200"/>
              </a:spcBef>
              <a:spcAft>
                <a:spcPts val="0"/>
              </a:spcAft>
              <a:buSzPct val="100000"/>
              <a:buFont typeface="Arial"/>
              <a:buChar char="•"/>
            </a:pPr>
            <a:r>
              <a:rPr i="1" lang="en-US" sz="3885">
                <a:latin typeface="Arial"/>
                <a:ea typeface="Arial"/>
                <a:cs typeface="Arial"/>
                <a:sym typeface="Arial"/>
              </a:rPr>
              <a:t> Early Entry updates</a:t>
            </a:r>
            <a:endParaRPr i="1" sz="3885">
              <a:latin typeface="Arial"/>
              <a:ea typeface="Arial"/>
              <a:cs typeface="Arial"/>
              <a:sym typeface="Arial"/>
            </a:endParaRPr>
          </a:p>
          <a:p>
            <a:pPr indent="0" lvl="0" marL="609600" rtl="0" algn="ctr">
              <a:lnSpc>
                <a:spcPct val="115000"/>
              </a:lnSpc>
              <a:spcBef>
                <a:spcPts val="1200"/>
              </a:spcBef>
              <a:spcAft>
                <a:spcPts val="0"/>
              </a:spcAft>
              <a:buNone/>
            </a:pPr>
            <a:r>
              <a:t/>
            </a:r>
            <a:endParaRPr sz="3800">
              <a:latin typeface="Arial"/>
              <a:ea typeface="Arial"/>
              <a:cs typeface="Arial"/>
              <a:sym typeface="Arial"/>
            </a:endParaRPr>
          </a:p>
          <a:p>
            <a:pPr indent="0" lvl="0" marL="609600" rtl="0" algn="ctr">
              <a:lnSpc>
                <a:spcPct val="115000"/>
              </a:lnSpc>
              <a:spcBef>
                <a:spcPts val="1200"/>
              </a:spcBef>
              <a:spcAft>
                <a:spcPts val="0"/>
              </a:spcAft>
              <a:buNone/>
            </a:pPr>
            <a:r>
              <a:t/>
            </a:r>
            <a:endParaRPr sz="3800">
              <a:latin typeface="Arial"/>
              <a:ea typeface="Arial"/>
              <a:cs typeface="Arial"/>
              <a:sym typeface="Arial"/>
            </a:endParaRPr>
          </a:p>
          <a:p>
            <a:pPr indent="0" lvl="0" marL="609600" rtl="0" algn="ctr">
              <a:lnSpc>
                <a:spcPct val="115000"/>
              </a:lnSpc>
              <a:spcBef>
                <a:spcPts val="1200"/>
              </a:spcBef>
              <a:spcAft>
                <a:spcPts val="1200"/>
              </a:spcAft>
              <a:buNone/>
            </a:pPr>
            <a:r>
              <a:t/>
            </a:r>
            <a:endParaRPr sz="3800">
              <a:latin typeface="Arial"/>
              <a:ea typeface="Arial"/>
              <a:cs typeface="Arial"/>
              <a:sym typeface="Arial"/>
            </a:endParaRPr>
          </a:p>
        </p:txBody>
      </p:sp>
      <p:pic>
        <p:nvPicPr>
          <p:cNvPr id="142" name="Google Shape;142;p22"/>
          <p:cNvPicPr preferRelativeResize="0"/>
          <p:nvPr/>
        </p:nvPicPr>
        <p:blipFill>
          <a:blip r:embed="rId4">
            <a:alphaModFix/>
          </a:blip>
          <a:stretch>
            <a:fillRect/>
          </a:stretch>
        </p:blipFill>
        <p:spPr>
          <a:xfrm>
            <a:off x="7345525" y="2712350"/>
            <a:ext cx="3640249" cy="2080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3"/>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148" name="Google Shape;148;p23"/>
          <p:cNvSpPr txBox="1"/>
          <p:nvPr>
            <p:ph idx="1" type="body"/>
          </p:nvPr>
        </p:nvSpPr>
        <p:spPr>
          <a:xfrm>
            <a:off x="520050" y="1251350"/>
            <a:ext cx="11197200" cy="49254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pic>
        <p:nvPicPr>
          <p:cNvPr id="149" name="Google Shape;149;p23"/>
          <p:cNvPicPr preferRelativeResize="0"/>
          <p:nvPr/>
        </p:nvPicPr>
        <p:blipFill>
          <a:blip r:embed="rId4">
            <a:alphaModFix/>
          </a:blip>
          <a:stretch>
            <a:fillRect/>
          </a:stretch>
        </p:blipFill>
        <p:spPr>
          <a:xfrm>
            <a:off x="991325" y="299625"/>
            <a:ext cx="10147950" cy="5550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Google Shape;154;p24"/>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155" name="Google Shape;155;p24"/>
          <p:cNvSpPr txBox="1"/>
          <p:nvPr>
            <p:ph idx="1" type="body"/>
          </p:nvPr>
        </p:nvSpPr>
        <p:spPr>
          <a:xfrm>
            <a:off x="520050" y="1251350"/>
            <a:ext cx="11197200" cy="49254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pic>
        <p:nvPicPr>
          <p:cNvPr id="156" name="Google Shape;156;p24"/>
          <p:cNvPicPr preferRelativeResize="0"/>
          <p:nvPr/>
        </p:nvPicPr>
        <p:blipFill>
          <a:blip r:embed="rId4">
            <a:alphaModFix/>
          </a:blip>
          <a:stretch>
            <a:fillRect/>
          </a:stretch>
        </p:blipFill>
        <p:spPr>
          <a:xfrm>
            <a:off x="422400" y="70850"/>
            <a:ext cx="11554726" cy="5990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5"/>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162" name="Google Shape;162;p25"/>
          <p:cNvSpPr txBox="1"/>
          <p:nvPr>
            <p:ph idx="1" type="body"/>
          </p:nvPr>
        </p:nvSpPr>
        <p:spPr>
          <a:xfrm>
            <a:off x="520050" y="1251350"/>
            <a:ext cx="11197200" cy="49254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pic>
        <p:nvPicPr>
          <p:cNvPr id="163" name="Google Shape;163;p25"/>
          <p:cNvPicPr preferRelativeResize="0"/>
          <p:nvPr/>
        </p:nvPicPr>
        <p:blipFill>
          <a:blip r:embed="rId4">
            <a:alphaModFix/>
          </a:blip>
          <a:stretch>
            <a:fillRect/>
          </a:stretch>
        </p:blipFill>
        <p:spPr>
          <a:xfrm>
            <a:off x="520050" y="286150"/>
            <a:ext cx="11127900" cy="57429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6"/>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169" name="Google Shape;169;p26"/>
          <p:cNvSpPr txBox="1"/>
          <p:nvPr>
            <p:ph idx="1" type="body"/>
          </p:nvPr>
        </p:nvSpPr>
        <p:spPr>
          <a:xfrm>
            <a:off x="390150" y="471275"/>
            <a:ext cx="11327100" cy="52818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pic>
        <p:nvPicPr>
          <p:cNvPr id="170" name="Google Shape;170;p26"/>
          <p:cNvPicPr preferRelativeResize="0"/>
          <p:nvPr/>
        </p:nvPicPr>
        <p:blipFill>
          <a:blip r:embed="rId4">
            <a:alphaModFix/>
          </a:blip>
          <a:stretch>
            <a:fillRect/>
          </a:stretch>
        </p:blipFill>
        <p:spPr>
          <a:xfrm>
            <a:off x="390150" y="60225"/>
            <a:ext cx="11327100" cy="592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27"/>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176" name="Google Shape;176;p27"/>
          <p:cNvSpPr txBox="1"/>
          <p:nvPr>
            <p:ph idx="1" type="body"/>
          </p:nvPr>
        </p:nvSpPr>
        <p:spPr>
          <a:xfrm>
            <a:off x="390150" y="471275"/>
            <a:ext cx="4355100" cy="52818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pic>
        <p:nvPicPr>
          <p:cNvPr id="177" name="Google Shape;177;p27"/>
          <p:cNvPicPr preferRelativeResize="0"/>
          <p:nvPr/>
        </p:nvPicPr>
        <p:blipFill>
          <a:blip r:embed="rId4">
            <a:alphaModFix/>
          </a:blip>
          <a:stretch>
            <a:fillRect/>
          </a:stretch>
        </p:blipFill>
        <p:spPr>
          <a:xfrm>
            <a:off x="1086188" y="1490650"/>
            <a:ext cx="3876675" cy="3876675"/>
          </a:xfrm>
          <a:prstGeom prst="rect">
            <a:avLst/>
          </a:prstGeom>
          <a:noFill/>
          <a:ln>
            <a:noFill/>
          </a:ln>
        </p:spPr>
      </p:pic>
      <p:sp>
        <p:nvSpPr>
          <p:cNvPr id="178" name="Google Shape;178;p27"/>
          <p:cNvSpPr txBox="1"/>
          <p:nvPr/>
        </p:nvSpPr>
        <p:spPr>
          <a:xfrm>
            <a:off x="4745250" y="608900"/>
            <a:ext cx="7293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4000">
                <a:solidFill>
                  <a:schemeClr val="dk1"/>
                </a:solidFill>
                <a:latin typeface="Calibri"/>
                <a:ea typeface="Calibri"/>
                <a:cs typeface="Calibri"/>
                <a:sym typeface="Calibri"/>
              </a:rPr>
              <a:t>Project Results:</a:t>
            </a:r>
            <a:endParaRPr sz="4000">
              <a:solidFill>
                <a:schemeClr val="dk1"/>
              </a:solidFill>
              <a:latin typeface="Calibri"/>
              <a:ea typeface="Calibri"/>
              <a:cs typeface="Calibri"/>
              <a:sym typeface="Calibri"/>
            </a:endParaRPr>
          </a:p>
          <a:p>
            <a:pPr indent="0" lvl="0" marL="0" rtl="0" algn="l">
              <a:spcBef>
                <a:spcPts val="0"/>
              </a:spcBef>
              <a:spcAft>
                <a:spcPts val="0"/>
              </a:spcAft>
              <a:buNone/>
            </a:pPr>
            <a:r>
              <a:rPr lang="en-US" sz="4000">
                <a:solidFill>
                  <a:schemeClr val="dk1"/>
                </a:solidFill>
                <a:latin typeface="Calibri"/>
                <a:ea typeface="Calibri"/>
                <a:cs typeface="Calibri"/>
                <a:sym typeface="Calibri"/>
              </a:rPr>
              <a:t>Authorship Policy Review</a:t>
            </a:r>
            <a:endParaRPr>
              <a:latin typeface="Calibri"/>
              <a:ea typeface="Calibri"/>
              <a:cs typeface="Calibri"/>
              <a:sym typeface="Calibri"/>
            </a:endParaRPr>
          </a:p>
        </p:txBody>
      </p:sp>
      <p:sp>
        <p:nvSpPr>
          <p:cNvPr id="179" name="Google Shape;179;p27"/>
          <p:cNvSpPr txBox="1"/>
          <p:nvPr/>
        </p:nvSpPr>
        <p:spPr>
          <a:xfrm>
            <a:off x="5070375" y="2242675"/>
            <a:ext cx="6646800" cy="3786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US" sz="1600">
                <a:solidFill>
                  <a:schemeClr val="dk1"/>
                </a:solidFill>
              </a:rPr>
              <a:t>•</a:t>
            </a:r>
            <a:r>
              <a:rPr lang="en-US" sz="2000">
                <a:solidFill>
                  <a:schemeClr val="dk1"/>
                </a:solidFill>
                <a:latin typeface="Calibri"/>
                <a:ea typeface="Calibri"/>
                <a:cs typeface="Calibri"/>
                <a:sym typeface="Calibri"/>
              </a:rPr>
              <a:t>“Authorship Policies at U.S. Doctoral Universities: A Review and Recommendations for Future Policies,” </a:t>
            </a:r>
            <a:r>
              <a:rPr i="1" lang="en-US" sz="2000">
                <a:solidFill>
                  <a:schemeClr val="dk1"/>
                </a:solidFill>
                <a:latin typeface="Calibri"/>
                <a:ea typeface="Calibri"/>
                <a:cs typeface="Calibri"/>
                <a:sym typeface="Calibri"/>
              </a:rPr>
              <a:t>Science and Engineering Ethics</a:t>
            </a:r>
            <a:endParaRPr i="1"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Research question: What is the prevalence and characteristics of authorship policies at US R1 and R2 institutions?</a:t>
            </a:r>
            <a:endParaRPr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Main Findings out of 266 total institutions:</a:t>
            </a:r>
            <a:endParaRPr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Only 24% (n=64) had a publicly accessible authorship policy</a:t>
            </a:r>
            <a:endParaRPr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Only 16% (n=42) have a policy that mentions disputes</a:t>
            </a:r>
            <a:endParaRPr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35 of these came from institutions with a medical school (some directly from the medical school)</a:t>
            </a:r>
            <a:endParaRPr sz="20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7 came from R2 institutions</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28"/>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185" name="Google Shape;185;p28"/>
          <p:cNvSpPr txBox="1"/>
          <p:nvPr>
            <p:ph idx="1" type="body"/>
          </p:nvPr>
        </p:nvSpPr>
        <p:spPr>
          <a:xfrm>
            <a:off x="390150" y="471275"/>
            <a:ext cx="11327100" cy="16413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1000"/>
              </a:spcBef>
              <a:spcAft>
                <a:spcPts val="0"/>
              </a:spcAft>
              <a:buClr>
                <a:schemeClr val="dk1"/>
              </a:buClr>
              <a:buSzPts val="1100"/>
              <a:buFont typeface="Arial"/>
              <a:buNone/>
            </a:pPr>
            <a:r>
              <a:rPr lang="en-US" sz="4000"/>
              <a:t>Project Results:</a:t>
            </a:r>
            <a:endParaRPr sz="4000"/>
          </a:p>
          <a:p>
            <a:pPr indent="0" lvl="0" marL="0" rtl="0" algn="ctr">
              <a:spcBef>
                <a:spcPts val="1000"/>
              </a:spcBef>
              <a:spcAft>
                <a:spcPts val="0"/>
              </a:spcAft>
              <a:buClr>
                <a:schemeClr val="dk1"/>
              </a:buClr>
              <a:buSzPts val="1100"/>
              <a:buFont typeface="Arial"/>
              <a:buNone/>
            </a:pPr>
            <a:r>
              <a:rPr lang="en-US" sz="4000"/>
              <a:t>Policy 318:</a:t>
            </a:r>
            <a:endParaRPr sz="4000"/>
          </a:p>
          <a:p>
            <a:pPr indent="0" lvl="0" marL="0" rtl="0" algn="ctr">
              <a:spcBef>
                <a:spcPts val="1000"/>
              </a:spcBef>
              <a:spcAft>
                <a:spcPts val="0"/>
              </a:spcAft>
              <a:buNone/>
            </a:pPr>
            <a:r>
              <a:rPr lang="en-US" sz="4000"/>
              <a:t>“Authorship Policy and Resolution Procedures”</a:t>
            </a:r>
            <a:endParaRPr/>
          </a:p>
        </p:txBody>
      </p:sp>
      <p:sp>
        <p:nvSpPr>
          <p:cNvPr id="186" name="Google Shape;186;p28"/>
          <p:cNvSpPr txBox="1"/>
          <p:nvPr/>
        </p:nvSpPr>
        <p:spPr>
          <a:xfrm>
            <a:off x="2145150" y="2795200"/>
            <a:ext cx="858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87" name="Google Shape;187;p28"/>
          <p:cNvPicPr preferRelativeResize="0"/>
          <p:nvPr/>
        </p:nvPicPr>
        <p:blipFill>
          <a:blip r:embed="rId4">
            <a:alphaModFix/>
          </a:blip>
          <a:stretch>
            <a:fillRect/>
          </a:stretch>
        </p:blipFill>
        <p:spPr>
          <a:xfrm>
            <a:off x="4621475" y="2112575"/>
            <a:ext cx="3104050" cy="3104050"/>
          </a:xfrm>
          <a:prstGeom prst="rect">
            <a:avLst/>
          </a:prstGeom>
          <a:noFill/>
          <a:ln>
            <a:noFill/>
          </a:ln>
        </p:spPr>
      </p:pic>
      <p:sp>
        <p:nvSpPr>
          <p:cNvPr id="188" name="Google Shape;188;p28"/>
          <p:cNvSpPr txBox="1"/>
          <p:nvPr/>
        </p:nvSpPr>
        <p:spPr>
          <a:xfrm>
            <a:off x="1917650" y="5557900"/>
            <a:ext cx="93771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                                                                 https:</a:t>
            </a:r>
            <a:r>
              <a:rPr lang="en-US" sz="1500" u="sng">
                <a:solidFill>
                  <a:schemeClr val="hlink"/>
                </a:solidFill>
                <a:hlinkClick r:id="rId5"/>
              </a:rPr>
              <a:t>://legal.charlotte.edu/policies/up-318</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194" name="Google Shape;194;p29"/>
          <p:cNvSpPr txBox="1"/>
          <p:nvPr>
            <p:ph idx="1" type="body"/>
          </p:nvPr>
        </p:nvSpPr>
        <p:spPr>
          <a:xfrm>
            <a:off x="390150" y="471275"/>
            <a:ext cx="11327100" cy="1641300"/>
          </a:xfrm>
          <a:prstGeom prst="rect">
            <a:avLst/>
          </a:prstGeom>
          <a:noFill/>
          <a:ln>
            <a:noFill/>
          </a:ln>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195" name="Google Shape;195;p29"/>
          <p:cNvSpPr txBox="1"/>
          <p:nvPr/>
        </p:nvSpPr>
        <p:spPr>
          <a:xfrm>
            <a:off x="531500" y="2323925"/>
            <a:ext cx="10763400" cy="3514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US" sz="2800">
                <a:solidFill>
                  <a:schemeClr val="dk1"/>
                </a:solidFill>
              </a:rPr>
              <a:t>•</a:t>
            </a:r>
            <a:r>
              <a:rPr lang="en-US" sz="2800">
                <a:solidFill>
                  <a:schemeClr val="dk1"/>
                </a:solidFill>
                <a:latin typeface="Calibri"/>
                <a:ea typeface="Calibri"/>
                <a:cs typeface="Calibri"/>
                <a:sym typeface="Calibri"/>
              </a:rPr>
              <a:t>Enroll 6 cohorts of graduate students working on collaborative research (across next six semesters)</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800">
                <a:solidFill>
                  <a:schemeClr val="dk1"/>
                </a:solidFill>
              </a:rPr>
              <a:t>•</a:t>
            </a:r>
            <a:r>
              <a:rPr lang="en-US" sz="2800">
                <a:solidFill>
                  <a:schemeClr val="dk1"/>
                </a:solidFill>
                <a:latin typeface="Calibri"/>
                <a:ea typeface="Calibri"/>
                <a:cs typeface="Calibri"/>
                <a:sym typeface="Calibri"/>
              </a:rPr>
              <a:t>Provide training about authorship standards, possible tensions, and potential solutions</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100"/>
              <a:buFont typeface="Arial"/>
              <a:buNone/>
            </a:pPr>
            <a:r>
              <a:rPr lang="en-US" sz="2800">
                <a:solidFill>
                  <a:schemeClr val="dk1"/>
                </a:solidFill>
              </a:rPr>
              <a:t>•</a:t>
            </a:r>
            <a:r>
              <a:rPr lang="en-US" sz="2800">
                <a:solidFill>
                  <a:schemeClr val="dk1"/>
                </a:solidFill>
                <a:latin typeface="Calibri"/>
                <a:ea typeface="Calibri"/>
                <a:cs typeface="Calibri"/>
                <a:sym typeface="Calibri"/>
              </a:rPr>
              <a:t>Support the completion of authorship conversation and agreements between graduate students and faculty mentors</a:t>
            </a:r>
            <a:endParaRPr sz="2800">
              <a:solidFill>
                <a:schemeClr val="dk1"/>
              </a:solidFill>
              <a:latin typeface="Calibri"/>
              <a:ea typeface="Calibri"/>
              <a:cs typeface="Calibri"/>
              <a:sym typeface="Calibri"/>
            </a:endParaRPr>
          </a:p>
          <a:p>
            <a:pPr indent="0" lvl="0" marL="0" rtl="0" algn="ctr">
              <a:lnSpc>
                <a:spcPct val="90000"/>
              </a:lnSpc>
              <a:spcBef>
                <a:spcPts val="1000"/>
              </a:spcBef>
              <a:spcAft>
                <a:spcPts val="0"/>
              </a:spcAft>
              <a:buClr>
                <a:schemeClr val="dk1"/>
              </a:buClr>
              <a:buSzPts val="1100"/>
              <a:buFont typeface="Arial"/>
              <a:buNone/>
            </a:pPr>
            <a:r>
              <a:rPr lang="en-US" sz="4000">
                <a:solidFill>
                  <a:schemeClr val="dk1"/>
                </a:solidFill>
                <a:latin typeface="Calibri"/>
                <a:ea typeface="Calibri"/>
                <a:cs typeface="Calibri"/>
                <a:sym typeface="Calibri"/>
              </a:rPr>
              <a:t>Thanks in advance for your support!</a:t>
            </a:r>
            <a:endParaRPr sz="4000">
              <a:solidFill>
                <a:schemeClr val="dk1"/>
              </a:solidFill>
              <a:latin typeface="Calibri"/>
              <a:ea typeface="Calibri"/>
              <a:cs typeface="Calibri"/>
              <a:sym typeface="Calibri"/>
            </a:endParaRPr>
          </a:p>
        </p:txBody>
      </p:sp>
      <p:pic>
        <p:nvPicPr>
          <p:cNvPr id="196" name="Google Shape;196;p29"/>
          <p:cNvPicPr preferRelativeResize="0"/>
          <p:nvPr/>
        </p:nvPicPr>
        <p:blipFill>
          <a:blip r:embed="rId4">
            <a:alphaModFix/>
          </a:blip>
          <a:stretch>
            <a:fillRect/>
          </a:stretch>
        </p:blipFill>
        <p:spPr>
          <a:xfrm>
            <a:off x="531500" y="471275"/>
            <a:ext cx="10763250" cy="148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nvSpPr>
        <p:spPr>
          <a:xfrm>
            <a:off x="1524000" y="1186475"/>
            <a:ext cx="9144000" cy="415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6000">
                <a:solidFill>
                  <a:schemeClr val="dk1"/>
                </a:solidFill>
              </a:rPr>
              <a:t>Funding Update</a:t>
            </a:r>
            <a:endParaRPr sz="6000">
              <a:solidFill>
                <a:schemeClr val="dk1"/>
              </a:solidFill>
            </a:endParaRPr>
          </a:p>
          <a:p>
            <a:pPr indent="0" lvl="0" marL="0" rtl="0" algn="ctr">
              <a:spcBef>
                <a:spcPts val="0"/>
              </a:spcBef>
              <a:spcAft>
                <a:spcPts val="0"/>
              </a:spcAft>
              <a:buNone/>
            </a:pPr>
            <a:r>
              <a:t/>
            </a:r>
            <a:endParaRPr sz="6000">
              <a:solidFill>
                <a:schemeClr val="dk1"/>
              </a:solidFill>
            </a:endParaRPr>
          </a:p>
          <a:p>
            <a:pPr indent="0" lvl="0" marL="0" rtl="0" algn="ctr">
              <a:spcBef>
                <a:spcPts val="0"/>
              </a:spcBef>
              <a:spcAft>
                <a:spcPts val="0"/>
              </a:spcAft>
              <a:buNone/>
            </a:pPr>
            <a:r>
              <a:t/>
            </a:r>
            <a:endParaRPr sz="6000">
              <a:solidFill>
                <a:schemeClr val="dk1"/>
              </a:solidFill>
            </a:endParaRPr>
          </a:p>
        </p:txBody>
      </p:sp>
      <p:pic>
        <p:nvPicPr>
          <p:cNvPr id="202" name="Google Shape;202;p30"/>
          <p:cNvPicPr preferRelativeResize="0"/>
          <p:nvPr/>
        </p:nvPicPr>
        <p:blipFill>
          <a:blip r:embed="rId3">
            <a:alphaModFix/>
          </a:blip>
          <a:stretch>
            <a:fillRect/>
          </a:stretch>
        </p:blipFill>
        <p:spPr>
          <a:xfrm>
            <a:off x="5126338" y="3090438"/>
            <a:ext cx="2143125" cy="214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31"/>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08" name="Google Shape;208;p31"/>
          <p:cNvSpPr txBox="1"/>
          <p:nvPr>
            <p:ph idx="1" type="body"/>
          </p:nvPr>
        </p:nvSpPr>
        <p:spPr>
          <a:xfrm>
            <a:off x="390150" y="1185875"/>
            <a:ext cx="4355100" cy="45672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sp>
        <p:nvSpPr>
          <p:cNvPr id="209" name="Google Shape;209;p31"/>
          <p:cNvSpPr txBox="1"/>
          <p:nvPr/>
        </p:nvSpPr>
        <p:spPr>
          <a:xfrm>
            <a:off x="328625" y="185750"/>
            <a:ext cx="11710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400">
                <a:solidFill>
                  <a:schemeClr val="dk1"/>
                </a:solidFill>
              </a:rPr>
              <a:t>GRAD 9800 Enrollment Helped – Thank you!</a:t>
            </a:r>
            <a:endParaRPr>
              <a:latin typeface="Calibri"/>
              <a:ea typeface="Calibri"/>
              <a:cs typeface="Calibri"/>
              <a:sym typeface="Calibri"/>
            </a:endParaRPr>
          </a:p>
        </p:txBody>
      </p:sp>
      <p:sp>
        <p:nvSpPr>
          <p:cNvPr id="210" name="Google Shape;210;p31"/>
          <p:cNvSpPr txBox="1"/>
          <p:nvPr/>
        </p:nvSpPr>
        <p:spPr>
          <a:xfrm>
            <a:off x="5486500" y="1385000"/>
            <a:ext cx="6552300" cy="4273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US" sz="2000">
                <a:solidFill>
                  <a:schemeClr val="dk1"/>
                </a:solidFill>
              </a:rPr>
              <a:t>•</a:t>
            </a:r>
            <a:r>
              <a:rPr lang="en-US" sz="1900">
                <a:solidFill>
                  <a:schemeClr val="dk1"/>
                </a:solidFill>
              </a:rPr>
              <a:t>All GASP </a:t>
            </a:r>
            <a:r>
              <a:rPr b="1" lang="en-US" sz="1900">
                <a:solidFill>
                  <a:schemeClr val="dk1"/>
                </a:solidFill>
              </a:rPr>
              <a:t>5th years </a:t>
            </a:r>
            <a:r>
              <a:rPr lang="en-US" sz="1900">
                <a:solidFill>
                  <a:schemeClr val="dk1"/>
                </a:solidFill>
              </a:rPr>
              <a:t>were asked to enroll in GRAD 9800</a:t>
            </a:r>
            <a:endParaRPr sz="19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lang="en-US" sz="1900">
                <a:solidFill>
                  <a:schemeClr val="dk1"/>
                </a:solidFill>
              </a:rPr>
              <a:t>•Students asked for add’l money to pay for courses in the 5th year, and that was okay</a:t>
            </a:r>
            <a:endParaRPr sz="19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lang="en-US" sz="1900">
                <a:solidFill>
                  <a:schemeClr val="dk1"/>
                </a:solidFill>
              </a:rPr>
              <a:t>•Pushed students to </a:t>
            </a:r>
            <a:r>
              <a:rPr b="1" lang="en-US" sz="1900">
                <a:solidFill>
                  <a:schemeClr val="dk1"/>
                </a:solidFill>
              </a:rPr>
              <a:t>full-time</a:t>
            </a:r>
            <a:r>
              <a:rPr lang="en-US" sz="1900">
                <a:solidFill>
                  <a:schemeClr val="dk1"/>
                </a:solidFill>
              </a:rPr>
              <a:t> for financial aid, immigration, GASP, and GA eligibility</a:t>
            </a:r>
            <a:endParaRPr sz="19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lang="en-US" sz="1900">
                <a:solidFill>
                  <a:schemeClr val="dk1"/>
                </a:solidFill>
              </a:rPr>
              <a:t>•</a:t>
            </a:r>
            <a:r>
              <a:rPr b="1" lang="en-US" sz="1900">
                <a:solidFill>
                  <a:schemeClr val="dk1"/>
                </a:solidFill>
              </a:rPr>
              <a:t>Costs 3 hours </a:t>
            </a:r>
            <a:r>
              <a:rPr lang="en-US" sz="1900">
                <a:solidFill>
                  <a:schemeClr val="dk1"/>
                </a:solidFill>
              </a:rPr>
              <a:t>rather than 9 hours (saved more than $1 million)</a:t>
            </a:r>
            <a:endParaRPr sz="19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lang="en-US" sz="1900">
                <a:solidFill>
                  <a:schemeClr val="dk1"/>
                </a:solidFill>
              </a:rPr>
              <a:t>•New policy: GASP will pay for up to </a:t>
            </a:r>
            <a:r>
              <a:rPr b="1" lang="en-US" sz="1900">
                <a:solidFill>
                  <a:schemeClr val="dk1"/>
                </a:solidFill>
              </a:rPr>
              <a:t>72 hours in *four years</a:t>
            </a:r>
            <a:r>
              <a:rPr lang="en-US" sz="1900">
                <a:solidFill>
                  <a:schemeClr val="dk1"/>
                </a:solidFill>
              </a:rPr>
              <a:t>, then GRAD 9800 in year five</a:t>
            </a:r>
            <a:endParaRPr sz="1900">
              <a:solidFill>
                <a:schemeClr val="dk1"/>
              </a:solidFill>
            </a:endParaRPr>
          </a:p>
          <a:p>
            <a:pPr indent="0" lvl="0" marL="0" rtl="0" algn="l">
              <a:lnSpc>
                <a:spcPct val="90000"/>
              </a:lnSpc>
              <a:spcBef>
                <a:spcPts val="1000"/>
              </a:spcBef>
              <a:spcAft>
                <a:spcPts val="0"/>
              </a:spcAft>
              <a:buClr>
                <a:schemeClr val="dk1"/>
              </a:buClr>
              <a:buSzPts val="1100"/>
              <a:buFont typeface="Arial"/>
              <a:buNone/>
            </a:pPr>
            <a:r>
              <a:rPr lang="en-US" sz="1900">
                <a:solidFill>
                  <a:schemeClr val="dk1"/>
                </a:solidFill>
              </a:rPr>
              <a:t>•</a:t>
            </a:r>
            <a:r>
              <a:rPr i="1" lang="en-US" sz="1900">
                <a:solidFill>
                  <a:schemeClr val="dk1"/>
                </a:solidFill>
              </a:rPr>
              <a:t>Important</a:t>
            </a:r>
            <a:r>
              <a:rPr lang="en-US" sz="1900">
                <a:solidFill>
                  <a:schemeClr val="dk1"/>
                </a:solidFill>
              </a:rPr>
              <a:t>: </a:t>
            </a:r>
            <a:r>
              <a:rPr i="1" lang="en-US" sz="1900">
                <a:solidFill>
                  <a:schemeClr val="dk1"/>
                </a:solidFill>
              </a:rPr>
              <a:t>students need to complete milestones to enroll – dissertation hours, proposal defense, qualifying exam</a:t>
            </a:r>
            <a:endParaRPr i="1" sz="19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11" name="Google Shape;211;p31"/>
          <p:cNvPicPr preferRelativeResize="0"/>
          <p:nvPr/>
        </p:nvPicPr>
        <p:blipFill>
          <a:blip r:embed="rId4">
            <a:alphaModFix/>
          </a:blip>
          <a:stretch>
            <a:fillRect/>
          </a:stretch>
        </p:blipFill>
        <p:spPr>
          <a:xfrm>
            <a:off x="328613" y="1627825"/>
            <a:ext cx="5019675" cy="3124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4"/>
          <p:cNvSpPr txBox="1"/>
          <p:nvPr>
            <p:ph idx="1" type="body"/>
          </p:nvPr>
        </p:nvSpPr>
        <p:spPr>
          <a:xfrm>
            <a:off x="308775" y="260025"/>
            <a:ext cx="11408400" cy="5916600"/>
          </a:xfrm>
          <a:prstGeom prst="rect">
            <a:avLst/>
          </a:prstGeom>
          <a:noFill/>
          <a:ln>
            <a:noFill/>
          </a:ln>
        </p:spPr>
        <p:txBody>
          <a:bodyPr anchorCtr="0" anchor="t" bIns="45700" lIns="91425" spcFirstLastPara="1" rIns="91425" wrap="square" tIns="45700">
            <a:normAutofit/>
          </a:bodyPr>
          <a:lstStyle/>
          <a:p>
            <a:pPr indent="0" lvl="0" marL="609600" rtl="0" algn="ctr">
              <a:lnSpc>
                <a:spcPct val="115000"/>
              </a:lnSpc>
              <a:spcBef>
                <a:spcPts val="0"/>
              </a:spcBef>
              <a:spcAft>
                <a:spcPts val="0"/>
              </a:spcAft>
              <a:buNone/>
            </a:pPr>
            <a:r>
              <a:rPr b="1" lang="en-US" sz="3800">
                <a:latin typeface="Arial"/>
                <a:ea typeface="Arial"/>
                <a:cs typeface="Arial"/>
                <a:sym typeface="Arial"/>
              </a:rPr>
              <a:t>Dean Tom Reynolds</a:t>
            </a:r>
            <a:endParaRPr b="1" sz="3800">
              <a:latin typeface="Arial"/>
              <a:ea typeface="Arial"/>
              <a:cs typeface="Arial"/>
              <a:sym typeface="Arial"/>
            </a:endParaRPr>
          </a:p>
          <a:p>
            <a:pPr indent="0" lvl="0" marL="609600" rtl="0" algn="ctr">
              <a:lnSpc>
                <a:spcPct val="115000"/>
              </a:lnSpc>
              <a:spcBef>
                <a:spcPts val="1200"/>
              </a:spcBef>
              <a:spcAft>
                <a:spcPts val="0"/>
              </a:spcAft>
              <a:buNone/>
            </a:pPr>
            <a:r>
              <a:t/>
            </a:r>
            <a:endParaRPr sz="3800">
              <a:latin typeface="Arial"/>
              <a:ea typeface="Arial"/>
              <a:cs typeface="Arial"/>
              <a:sym typeface="Arial"/>
            </a:endParaRPr>
          </a:p>
          <a:p>
            <a:pPr indent="0" lvl="0" marL="609600" rtl="0" algn="ctr">
              <a:lnSpc>
                <a:spcPct val="115000"/>
              </a:lnSpc>
              <a:spcBef>
                <a:spcPts val="1200"/>
              </a:spcBef>
              <a:spcAft>
                <a:spcPts val="0"/>
              </a:spcAft>
              <a:buNone/>
            </a:pPr>
            <a:r>
              <a:rPr lang="en-US" sz="3800">
                <a:latin typeface="Arial"/>
                <a:ea typeface="Arial"/>
                <a:cs typeface="Arial"/>
                <a:sym typeface="Arial"/>
              </a:rPr>
              <a:t>Welcome and Introductions</a:t>
            </a:r>
            <a:endParaRPr sz="3800">
              <a:latin typeface="Arial"/>
              <a:ea typeface="Arial"/>
              <a:cs typeface="Arial"/>
              <a:sym typeface="Arial"/>
            </a:endParaRPr>
          </a:p>
          <a:p>
            <a:pPr indent="0" lvl="0" marL="609600" rtl="0" algn="ctr">
              <a:lnSpc>
                <a:spcPct val="115000"/>
              </a:lnSpc>
              <a:spcBef>
                <a:spcPts val="1200"/>
              </a:spcBef>
              <a:spcAft>
                <a:spcPts val="0"/>
              </a:spcAft>
              <a:buNone/>
            </a:pPr>
            <a:r>
              <a:t/>
            </a:r>
            <a:endParaRPr sz="3800">
              <a:latin typeface="Arial"/>
              <a:ea typeface="Arial"/>
              <a:cs typeface="Arial"/>
              <a:sym typeface="Arial"/>
            </a:endParaRPr>
          </a:p>
          <a:p>
            <a:pPr indent="0" lvl="0" marL="609600" rtl="0" algn="ctr">
              <a:lnSpc>
                <a:spcPct val="115000"/>
              </a:lnSpc>
              <a:spcBef>
                <a:spcPts val="1200"/>
              </a:spcBef>
              <a:spcAft>
                <a:spcPts val="0"/>
              </a:spcAft>
              <a:buNone/>
            </a:pPr>
            <a:r>
              <a:rPr lang="en-US" sz="3800">
                <a:latin typeface="Arial"/>
                <a:ea typeface="Arial"/>
                <a:cs typeface="Arial"/>
                <a:sym typeface="Arial"/>
              </a:rPr>
              <a:t>Overview</a:t>
            </a:r>
            <a:endParaRPr sz="3800">
              <a:latin typeface="Arial"/>
              <a:ea typeface="Arial"/>
              <a:cs typeface="Arial"/>
              <a:sym typeface="Arial"/>
            </a:endParaRPr>
          </a:p>
          <a:p>
            <a:pPr indent="0" lvl="0" marL="609600" rtl="0" algn="ctr">
              <a:lnSpc>
                <a:spcPct val="115000"/>
              </a:lnSpc>
              <a:spcBef>
                <a:spcPts val="1200"/>
              </a:spcBef>
              <a:spcAft>
                <a:spcPts val="1200"/>
              </a:spcAft>
              <a:buNone/>
            </a:pPr>
            <a:r>
              <a:t/>
            </a:r>
            <a:endParaRPr sz="38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32"/>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17" name="Google Shape;217;p32"/>
          <p:cNvSpPr txBox="1"/>
          <p:nvPr>
            <p:ph idx="1" type="body"/>
          </p:nvPr>
        </p:nvSpPr>
        <p:spPr>
          <a:xfrm>
            <a:off x="390150" y="1185875"/>
            <a:ext cx="4355100" cy="45672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sp>
        <p:nvSpPr>
          <p:cNvPr id="218" name="Google Shape;218;p32"/>
          <p:cNvSpPr txBox="1"/>
          <p:nvPr/>
        </p:nvSpPr>
        <p:spPr>
          <a:xfrm>
            <a:off x="328700" y="185750"/>
            <a:ext cx="11710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4400">
                <a:solidFill>
                  <a:schemeClr val="dk1"/>
                </a:solidFill>
              </a:rPr>
              <a:t>e</a:t>
            </a:r>
            <a:r>
              <a:rPr lang="en-US" sz="4400">
                <a:solidFill>
                  <a:schemeClr val="dk1"/>
                </a:solidFill>
              </a:rPr>
              <a:t>GPS: It shows you a lot of information!</a:t>
            </a:r>
            <a:endParaRPr>
              <a:latin typeface="Calibri"/>
              <a:ea typeface="Calibri"/>
              <a:cs typeface="Calibri"/>
              <a:sym typeface="Calibri"/>
            </a:endParaRPr>
          </a:p>
        </p:txBody>
      </p:sp>
      <p:sp>
        <p:nvSpPr>
          <p:cNvPr id="219" name="Google Shape;219;p32"/>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600">
                <a:solidFill>
                  <a:schemeClr val="dk1"/>
                </a:solidFill>
              </a:rPr>
              <a:t>•</a:t>
            </a:r>
            <a:r>
              <a:rPr lang="en-US" sz="2600" u="sng">
                <a:solidFill>
                  <a:schemeClr val="hlink"/>
                </a:solidFill>
                <a:latin typeface="Calibri"/>
                <a:ea typeface="Calibri"/>
                <a:cs typeface="Calibri"/>
                <a:sym typeface="Calibri"/>
                <a:hlinkClick r:id="rId4"/>
              </a:rPr>
              <a:t>https://egps.uncc.edu/</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20" name="Google Shape;220;p32"/>
          <p:cNvPicPr preferRelativeResize="0"/>
          <p:nvPr/>
        </p:nvPicPr>
        <p:blipFill>
          <a:blip r:embed="rId5">
            <a:alphaModFix/>
          </a:blip>
          <a:stretch>
            <a:fillRect/>
          </a:stretch>
        </p:blipFill>
        <p:spPr>
          <a:xfrm>
            <a:off x="531175" y="1512475"/>
            <a:ext cx="7474800" cy="4150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33"/>
          <p:cNvSpPr txBox="1"/>
          <p:nvPr>
            <p:ph type="title"/>
          </p:nvPr>
        </p:nvSpPr>
        <p:spPr>
          <a:xfrm>
            <a:off x="95500" y="386525"/>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26" name="Google Shape;226;p33"/>
          <p:cNvSpPr txBox="1"/>
          <p:nvPr>
            <p:ph idx="1" type="body"/>
          </p:nvPr>
        </p:nvSpPr>
        <p:spPr>
          <a:xfrm>
            <a:off x="390150" y="1471975"/>
            <a:ext cx="10896900" cy="4567200"/>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chemeClr val="dk1"/>
              </a:buClr>
              <a:buSzPts val="1700"/>
              <a:buFont typeface="Arial"/>
              <a:buNone/>
            </a:pPr>
            <a:r>
              <a:t/>
            </a:r>
            <a:endParaRPr sz="1700"/>
          </a:p>
          <a:p>
            <a:pPr indent="0" lvl="0" marL="0" marR="0" rtl="0" algn="ctr">
              <a:lnSpc>
                <a:spcPct val="100000"/>
              </a:lnSpc>
              <a:spcBef>
                <a:spcPts val="0"/>
              </a:spcBef>
              <a:spcAft>
                <a:spcPts val="0"/>
              </a:spcAft>
              <a:buNone/>
            </a:pPr>
            <a:r>
              <a:t/>
            </a:r>
            <a:endParaRPr sz="1400">
              <a:solidFill>
                <a:srgbClr val="000000"/>
              </a:solidFill>
            </a:endParaRPr>
          </a:p>
        </p:txBody>
      </p:sp>
      <p:sp>
        <p:nvSpPr>
          <p:cNvPr id="227" name="Google Shape;227;p33"/>
          <p:cNvSpPr txBox="1"/>
          <p:nvPr/>
        </p:nvSpPr>
        <p:spPr>
          <a:xfrm>
            <a:off x="390150" y="94325"/>
            <a:ext cx="11710200" cy="101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Census Report</a:t>
            </a:r>
            <a:endParaRPr>
              <a:latin typeface="Calibri"/>
              <a:ea typeface="Calibri"/>
              <a:cs typeface="Calibri"/>
              <a:sym typeface="Calibri"/>
            </a:endParaRPr>
          </a:p>
        </p:txBody>
      </p:sp>
      <p:sp>
        <p:nvSpPr>
          <p:cNvPr id="228" name="Google Shape;228;p33"/>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29" name="Google Shape;229;p33"/>
          <p:cNvPicPr preferRelativeResize="0"/>
          <p:nvPr/>
        </p:nvPicPr>
        <p:blipFill>
          <a:blip r:embed="rId4">
            <a:alphaModFix/>
          </a:blip>
          <a:stretch>
            <a:fillRect/>
          </a:stretch>
        </p:blipFill>
        <p:spPr>
          <a:xfrm>
            <a:off x="932250" y="1337587"/>
            <a:ext cx="10490350" cy="4367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4"/>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35" name="Google Shape;235;p34"/>
          <p:cNvSpPr txBox="1"/>
          <p:nvPr>
            <p:ph idx="1" type="body"/>
          </p:nvPr>
        </p:nvSpPr>
        <p:spPr>
          <a:xfrm>
            <a:off x="390150" y="1471975"/>
            <a:ext cx="10896900" cy="45672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3000"/>
              <a:buFont typeface="Arial"/>
              <a:buNone/>
            </a:pPr>
            <a:r>
              <a:rPr lang="en-US" sz="3000"/>
              <a:t>“Holistic review, or the consideration of a broad range of candidate qualities including “noncognitive” or personal attributes, is a growing strategy for widening the evidence base that graduate programs consider when evaluating a candidate for admission.”</a:t>
            </a:r>
            <a:endParaRPr sz="2400"/>
          </a:p>
          <a:p>
            <a:pPr indent="0" lvl="0" marL="0" rtl="0" algn="ctr">
              <a:spcBef>
                <a:spcPts val="1000"/>
              </a:spcBef>
              <a:spcAft>
                <a:spcPts val="0"/>
              </a:spcAft>
              <a:buClr>
                <a:srgbClr val="0070C0"/>
              </a:buClr>
              <a:buSzPts val="2200"/>
              <a:buFont typeface="Arial"/>
              <a:buNone/>
            </a:pPr>
            <a:r>
              <a:rPr i="1" lang="en-US" sz="2200">
                <a:solidFill>
                  <a:srgbClr val="0070C0"/>
                </a:solidFill>
              </a:rPr>
              <a:t>https://cgsnet.org/ckfinder/userfiles/files/CGS_HolisticReview_final_web.pdf</a:t>
            </a:r>
            <a:endParaRPr sz="2400"/>
          </a:p>
          <a:p>
            <a:pPr indent="0" lvl="0" marL="0" rtl="0" algn="ctr">
              <a:spcBef>
                <a:spcPts val="1000"/>
              </a:spcBef>
              <a:spcAft>
                <a:spcPts val="0"/>
              </a:spcAft>
              <a:buClr>
                <a:schemeClr val="dk1"/>
              </a:buClr>
              <a:buSzPts val="2400"/>
              <a:buFont typeface="Arial"/>
              <a:buNone/>
            </a:pPr>
            <a:r>
              <a:t/>
            </a:r>
            <a:endParaRPr sz="2000"/>
          </a:p>
          <a:p>
            <a:pPr indent="0" lvl="0" marL="0" rtl="0" algn="ctr">
              <a:spcBef>
                <a:spcPts val="1000"/>
              </a:spcBef>
              <a:spcAft>
                <a:spcPts val="0"/>
              </a:spcAft>
              <a:buClr>
                <a:schemeClr val="dk1"/>
              </a:buClr>
              <a:buSzPts val="2400"/>
              <a:buFont typeface="Arial"/>
              <a:buNone/>
            </a:pPr>
            <a:r>
              <a:t/>
            </a:r>
            <a:endParaRPr sz="2000"/>
          </a:p>
          <a:p>
            <a:pPr indent="0" lvl="0" marL="0" rtl="0" algn="ctr">
              <a:spcBef>
                <a:spcPts val="1000"/>
              </a:spcBef>
              <a:spcAft>
                <a:spcPts val="0"/>
              </a:spcAft>
              <a:buClr>
                <a:schemeClr val="dk1"/>
              </a:buClr>
              <a:buSzPts val="2400"/>
              <a:buFont typeface="Arial"/>
              <a:buNone/>
            </a:pPr>
            <a:r>
              <a:rPr lang="en-US" sz="2400"/>
              <a:t>					</a:t>
            </a:r>
            <a:r>
              <a:rPr b="1" i="1" lang="en-US" sz="1900"/>
              <a:t>Holistic Review in Graduate Admissions</a:t>
            </a:r>
            <a:endParaRPr sz="2400"/>
          </a:p>
          <a:p>
            <a:pPr indent="0" lvl="0" marL="0" rtl="0" algn="ctr">
              <a:lnSpc>
                <a:spcPct val="100000"/>
              </a:lnSpc>
              <a:spcBef>
                <a:spcPts val="0"/>
              </a:spcBef>
              <a:spcAft>
                <a:spcPts val="0"/>
              </a:spcAft>
              <a:buClr>
                <a:schemeClr val="dk1"/>
              </a:buClr>
              <a:buSzPts val="1800"/>
              <a:buFont typeface="Arial"/>
              <a:buNone/>
            </a:pPr>
            <a:r>
              <a:rPr lang="en-US" sz="1800"/>
              <a:t>					</a:t>
            </a:r>
            <a:r>
              <a:rPr lang="en-US" sz="1500"/>
              <a:t>Council of Graduate Schools</a:t>
            </a:r>
            <a:endParaRPr sz="2100"/>
          </a:p>
          <a:p>
            <a:pPr indent="0" lvl="0" marL="0" rtl="0" algn="ctr">
              <a:lnSpc>
                <a:spcPct val="100000"/>
              </a:lnSpc>
              <a:spcBef>
                <a:spcPts val="0"/>
              </a:spcBef>
              <a:spcAft>
                <a:spcPts val="0"/>
              </a:spcAft>
              <a:buClr>
                <a:schemeClr val="dk1"/>
              </a:buClr>
              <a:buSzPts val="1700"/>
              <a:buFont typeface="Arial"/>
              <a:buNone/>
            </a:pPr>
            <a:r>
              <a:rPr lang="en-US" sz="1400"/>
              <a:t>				    Julia D. Kent</a:t>
            </a:r>
            <a:r>
              <a:rPr lang="en-US" sz="2100"/>
              <a:t> </a:t>
            </a:r>
            <a:r>
              <a:rPr lang="en-US" sz="1400"/>
              <a:t>and</a:t>
            </a:r>
            <a:r>
              <a:rPr lang="en-US" sz="2100"/>
              <a:t> </a:t>
            </a:r>
            <a:r>
              <a:rPr lang="en-US" sz="1400"/>
              <a:t>Maureen Terese McCarthy</a:t>
            </a:r>
            <a:endParaRPr sz="2100"/>
          </a:p>
          <a:p>
            <a:pPr indent="0" lvl="0" marL="0" rtl="0" algn="ctr">
              <a:lnSpc>
                <a:spcPct val="110000"/>
              </a:lnSpc>
              <a:spcBef>
                <a:spcPts val="0"/>
              </a:spcBef>
              <a:spcAft>
                <a:spcPts val="0"/>
              </a:spcAft>
              <a:buClr>
                <a:schemeClr val="dk1"/>
              </a:buClr>
              <a:buSzPts val="1700"/>
              <a:buFont typeface="Arial"/>
              <a:buNone/>
            </a:pPr>
            <a:r>
              <a:t/>
            </a:r>
            <a:endParaRPr sz="1700"/>
          </a:p>
          <a:p>
            <a:pPr indent="0" lvl="0" marL="0" marR="0" rtl="0" algn="ctr">
              <a:lnSpc>
                <a:spcPct val="100000"/>
              </a:lnSpc>
              <a:spcBef>
                <a:spcPts val="0"/>
              </a:spcBef>
              <a:spcAft>
                <a:spcPts val="0"/>
              </a:spcAft>
              <a:buNone/>
            </a:pPr>
            <a:r>
              <a:t/>
            </a:r>
            <a:endParaRPr sz="1400">
              <a:solidFill>
                <a:srgbClr val="000000"/>
              </a:solidFill>
            </a:endParaRPr>
          </a:p>
        </p:txBody>
      </p:sp>
      <p:sp>
        <p:nvSpPr>
          <p:cNvPr id="236" name="Google Shape;236;p34"/>
          <p:cNvSpPr txBox="1"/>
          <p:nvPr/>
        </p:nvSpPr>
        <p:spPr>
          <a:xfrm>
            <a:off x="390150" y="94325"/>
            <a:ext cx="11710200" cy="101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Holistic Admissions</a:t>
            </a:r>
            <a:endParaRPr>
              <a:latin typeface="Calibri"/>
              <a:ea typeface="Calibri"/>
              <a:cs typeface="Calibri"/>
              <a:sym typeface="Calibri"/>
            </a:endParaRPr>
          </a:p>
        </p:txBody>
      </p:sp>
      <p:sp>
        <p:nvSpPr>
          <p:cNvPr id="237" name="Google Shape;237;p34"/>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35"/>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43" name="Google Shape;243;p35"/>
          <p:cNvSpPr txBox="1"/>
          <p:nvPr>
            <p:ph idx="1" type="body"/>
          </p:nvPr>
        </p:nvSpPr>
        <p:spPr>
          <a:xfrm>
            <a:off x="636925" y="1640275"/>
            <a:ext cx="10428600" cy="3820800"/>
          </a:xfrm>
          <a:prstGeom prst="rect">
            <a:avLst/>
          </a:prstGeom>
          <a:noFill/>
          <a:ln>
            <a:noFill/>
          </a:ln>
        </p:spPr>
        <p:txBody>
          <a:bodyPr anchorCtr="0" anchor="t" bIns="45700" lIns="91425" spcFirstLastPara="1" rIns="91425" wrap="square" tIns="45700">
            <a:normAutofit fontScale="25000" lnSpcReduction="20000"/>
          </a:bodyPr>
          <a:lstStyle/>
          <a:p>
            <a:pPr indent="-514350" lvl="0" marL="514350" rtl="0" algn="l">
              <a:spcBef>
                <a:spcPts val="0"/>
              </a:spcBef>
              <a:spcAft>
                <a:spcPts val="0"/>
              </a:spcAft>
              <a:buSzPct val="100000"/>
              <a:buFont typeface="Calibri"/>
              <a:buAutoNum type="arabicPeriod"/>
            </a:pPr>
            <a:r>
              <a:rPr b="1" i="1" lang="en-US" sz="9600"/>
              <a:t>Diversity is essential to the overall success of graduate programs. </a:t>
            </a:r>
            <a:r>
              <a:rPr lang="en-US" sz="9600"/>
              <a:t>All students in a program, regardless of background, benefit from taking part in a learning environment that reflects various kinds of diversity.</a:t>
            </a:r>
            <a:endParaRPr sz="9600"/>
          </a:p>
          <a:p>
            <a:pPr indent="0" lvl="0" marL="228600" rtl="0" algn="l">
              <a:spcBef>
                <a:spcPts val="0"/>
              </a:spcBef>
              <a:spcAft>
                <a:spcPts val="0"/>
              </a:spcAft>
              <a:buNone/>
            </a:pPr>
            <a:r>
              <a:t/>
            </a:r>
            <a:endParaRPr sz="9600"/>
          </a:p>
          <a:p>
            <a:pPr indent="-514350" lvl="0" marL="514350" rtl="0" algn="l">
              <a:spcBef>
                <a:spcPts val="1000"/>
              </a:spcBef>
              <a:spcAft>
                <a:spcPts val="0"/>
              </a:spcAft>
              <a:buSzPct val="100000"/>
              <a:buFont typeface="Calibri"/>
              <a:buAutoNum type="arabicPeriod"/>
            </a:pPr>
            <a:r>
              <a:rPr b="1" i="1" lang="en-US" sz="9600"/>
              <a:t>It is critical to think beyond the admissions process when developing strategies for diversity and inclusion.</a:t>
            </a:r>
            <a:r>
              <a:rPr lang="en-US" sz="9600"/>
              <a:t> Ideally, recruitment processes, admissions processes, and strategies for supporting student success should be mutually reinforcing.</a:t>
            </a:r>
            <a:endParaRPr sz="9600"/>
          </a:p>
          <a:p>
            <a:pPr indent="0" lvl="0" marL="228600" rtl="0" algn="l">
              <a:spcBef>
                <a:spcPts val="1000"/>
              </a:spcBef>
              <a:spcAft>
                <a:spcPts val="0"/>
              </a:spcAft>
              <a:buNone/>
            </a:pPr>
            <a:r>
              <a:t/>
            </a:r>
            <a:endParaRPr sz="9600"/>
          </a:p>
          <a:p>
            <a:pPr indent="-514350" lvl="0" marL="514350" rtl="0" algn="l">
              <a:spcBef>
                <a:spcPts val="1000"/>
              </a:spcBef>
              <a:spcAft>
                <a:spcPts val="0"/>
              </a:spcAft>
              <a:buSzPct val="100000"/>
              <a:buFont typeface="Calibri"/>
              <a:buAutoNum type="arabicPeriod"/>
            </a:pPr>
            <a:r>
              <a:rPr b="1" i="1" lang="en-US" sz="9600"/>
              <a:t>Holistic review processes are most likely to be successful when well-aligned with a graduate institution’s mission and with the goals of particular master’s, doctoral, and certificate programs.</a:t>
            </a:r>
            <a:endParaRPr sz="9600">
              <a:solidFill>
                <a:srgbClr val="595959"/>
              </a:solidFill>
              <a:latin typeface="Arial"/>
              <a:ea typeface="Arial"/>
              <a:cs typeface="Arial"/>
              <a:sym typeface="Arial"/>
            </a:endParaRPr>
          </a:p>
          <a:p>
            <a:pPr indent="0" lvl="0" marL="457200" rtl="0" algn="ctr">
              <a:lnSpc>
                <a:spcPct val="115000"/>
              </a:lnSpc>
              <a:spcBef>
                <a:spcPts val="1100"/>
              </a:spcBef>
              <a:spcAft>
                <a:spcPts val="0"/>
              </a:spcAft>
              <a:buNone/>
            </a:pPr>
            <a:r>
              <a:t/>
            </a:r>
            <a:endParaRPr sz="9600">
              <a:solidFill>
                <a:srgbClr val="595959"/>
              </a:solidFill>
              <a:latin typeface="Arial"/>
              <a:ea typeface="Arial"/>
              <a:cs typeface="Arial"/>
              <a:sym typeface="Arial"/>
            </a:endParaRPr>
          </a:p>
          <a:p>
            <a:pPr indent="0" lvl="0" marL="457200" rtl="0" algn="ctr">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sp>
        <p:nvSpPr>
          <p:cNvPr id="244" name="Google Shape;244;p35"/>
          <p:cNvSpPr txBox="1"/>
          <p:nvPr/>
        </p:nvSpPr>
        <p:spPr>
          <a:xfrm>
            <a:off x="489900" y="445350"/>
            <a:ext cx="115059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First Principles</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sp>
        <p:nvSpPr>
          <p:cNvPr id="249" name="Google Shape;249;p36"/>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50" name="Google Shape;250;p36"/>
          <p:cNvSpPr txBox="1"/>
          <p:nvPr>
            <p:ph idx="1" type="body"/>
          </p:nvPr>
        </p:nvSpPr>
        <p:spPr>
          <a:xfrm>
            <a:off x="298475" y="1774900"/>
            <a:ext cx="10876200" cy="3854700"/>
          </a:xfrm>
          <a:prstGeom prst="rect">
            <a:avLst/>
          </a:prstGeom>
          <a:noFill/>
          <a:ln>
            <a:noFill/>
          </a:ln>
        </p:spPr>
        <p:txBody>
          <a:bodyPr anchorCtr="0" anchor="t" bIns="45700" lIns="91425" spcFirstLastPara="1" rIns="91425" wrap="square" tIns="45700">
            <a:normAutofit fontScale="77500" lnSpcReduction="20000"/>
          </a:bodyPr>
          <a:lstStyle/>
          <a:p>
            <a:pPr indent="0" lvl="0" marL="228600" rtl="0" algn="l">
              <a:spcBef>
                <a:spcPts val="1000"/>
              </a:spcBef>
              <a:spcAft>
                <a:spcPts val="0"/>
              </a:spcAft>
              <a:buNone/>
            </a:pPr>
            <a:r>
              <a:t/>
            </a:r>
            <a:endParaRPr sz="4262">
              <a:solidFill>
                <a:srgbClr val="595959"/>
              </a:solidFill>
              <a:latin typeface="Arial"/>
              <a:ea typeface="Arial"/>
              <a:cs typeface="Arial"/>
              <a:sym typeface="Arial"/>
            </a:endParaRPr>
          </a:p>
          <a:p>
            <a:pPr indent="-499744" lvl="0" marL="514350" rtl="0" algn="l">
              <a:spcBef>
                <a:spcPts val="0"/>
              </a:spcBef>
              <a:spcAft>
                <a:spcPts val="0"/>
              </a:spcAft>
              <a:buSzPct val="100000"/>
              <a:buFont typeface="Calibri"/>
              <a:buAutoNum type="arabicPeriod"/>
            </a:pPr>
            <a:r>
              <a:rPr lang="en-US"/>
              <a:t>Demonstrate a clear commitment to excellence through diversity in your graduate program. </a:t>
            </a:r>
            <a:endParaRPr/>
          </a:p>
          <a:p>
            <a:pPr indent="-499744" lvl="0" marL="514350" rtl="0" algn="l">
              <a:spcBef>
                <a:spcPts val="1000"/>
              </a:spcBef>
              <a:spcAft>
                <a:spcPts val="0"/>
              </a:spcAft>
              <a:buSzPct val="100000"/>
              <a:buFont typeface="Calibri"/>
              <a:buAutoNum type="arabicPeriod"/>
            </a:pPr>
            <a:r>
              <a:rPr lang="en-US"/>
              <a:t>Gather and analyze department-specific data on graduate admissions. Programs can use these data to:</a:t>
            </a:r>
            <a:endParaRPr/>
          </a:p>
          <a:p>
            <a:pPr indent="0" lvl="0" marL="228600" rtl="0" algn="l">
              <a:spcBef>
                <a:spcPts val="1000"/>
              </a:spcBef>
              <a:spcAft>
                <a:spcPts val="0"/>
              </a:spcAft>
              <a:buNone/>
            </a:pPr>
            <a:r>
              <a:t/>
            </a:r>
            <a:endParaRPr sz="2400"/>
          </a:p>
          <a:p>
            <a:pPr indent="-194309" lvl="0" marL="685800" rtl="0" algn="l">
              <a:spcBef>
                <a:spcPts val="1000"/>
              </a:spcBef>
              <a:spcAft>
                <a:spcPts val="0"/>
              </a:spcAft>
              <a:buSzPct val="100000"/>
              <a:buChar char="•"/>
            </a:pPr>
            <a:r>
              <a:rPr lang="en-US" sz="2400"/>
              <a:t>identify gender- and race-based patterns in admitted and rejected student characteristics.</a:t>
            </a:r>
            <a:endParaRPr/>
          </a:p>
          <a:p>
            <a:pPr indent="-194309" lvl="0" marL="685800" rtl="0" algn="l">
              <a:spcBef>
                <a:spcPts val="1000"/>
              </a:spcBef>
              <a:spcAft>
                <a:spcPts val="0"/>
              </a:spcAft>
              <a:buSzPct val="100000"/>
              <a:buChar char="•"/>
            </a:pPr>
            <a:r>
              <a:rPr lang="en-US" sz="2400"/>
              <a:t>test whether evidence of student outcomes supports prevailing assumptions about who is likely to succeed (those with a certain GPA or test score, for example).</a:t>
            </a:r>
            <a:endParaRPr sz="3072">
              <a:solidFill>
                <a:srgbClr val="595959"/>
              </a:solidFill>
              <a:latin typeface="Arial"/>
              <a:ea typeface="Arial"/>
              <a:cs typeface="Arial"/>
              <a:sym typeface="Arial"/>
            </a:endParaRPr>
          </a:p>
          <a:p>
            <a:pPr indent="0" lvl="0" marL="457200" rtl="0" algn="ctr">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sp>
        <p:nvSpPr>
          <p:cNvPr id="251" name="Google Shape;251;p36"/>
          <p:cNvSpPr txBox="1"/>
          <p:nvPr/>
        </p:nvSpPr>
        <p:spPr>
          <a:xfrm>
            <a:off x="759175" y="436950"/>
            <a:ext cx="115059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4400">
                <a:solidFill>
                  <a:schemeClr val="dk1"/>
                </a:solidFill>
                <a:latin typeface="Calibri"/>
                <a:ea typeface="Calibri"/>
                <a:cs typeface="Calibri"/>
                <a:sym typeface="Calibri"/>
              </a:rPr>
              <a:t>Promising Practices</a:t>
            </a:r>
            <a:endParaRPr>
              <a:latin typeface="Calibri"/>
              <a:ea typeface="Calibri"/>
              <a:cs typeface="Calibri"/>
              <a:sym typeface="Calibri"/>
            </a:endParaRPr>
          </a:p>
        </p:txBody>
      </p:sp>
      <p:sp>
        <p:nvSpPr>
          <p:cNvPr id="252" name="Google Shape;252;p36"/>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37"/>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58" name="Google Shape;258;p37"/>
          <p:cNvSpPr txBox="1"/>
          <p:nvPr>
            <p:ph idx="1" type="body"/>
          </p:nvPr>
        </p:nvSpPr>
        <p:spPr>
          <a:xfrm>
            <a:off x="680400" y="504200"/>
            <a:ext cx="10831200" cy="5180400"/>
          </a:xfrm>
          <a:prstGeom prst="rect">
            <a:avLst/>
          </a:prstGeom>
          <a:noFill/>
          <a:ln>
            <a:noFill/>
          </a:ln>
        </p:spPr>
        <p:txBody>
          <a:bodyPr anchorCtr="0" anchor="t" bIns="45700" lIns="91425" spcFirstLastPara="1" rIns="91425" wrap="square" tIns="45700">
            <a:normAutofit lnSpcReduction="20000"/>
          </a:bodyPr>
          <a:lstStyle/>
          <a:p>
            <a:pPr indent="0" lvl="0" marL="228600" rtl="0" algn="l">
              <a:spcBef>
                <a:spcPts val="1000"/>
              </a:spcBef>
              <a:spcAft>
                <a:spcPts val="0"/>
              </a:spcAft>
              <a:buNone/>
            </a:pPr>
            <a:r>
              <a:t/>
            </a:r>
            <a:endParaRPr sz="4262">
              <a:solidFill>
                <a:srgbClr val="595959"/>
              </a:solidFill>
              <a:latin typeface="Arial"/>
              <a:ea typeface="Arial"/>
              <a:cs typeface="Arial"/>
              <a:sym typeface="Arial"/>
            </a:endParaRPr>
          </a:p>
          <a:p>
            <a:pPr indent="0" lvl="0" marL="685800" rtl="0" algn="l">
              <a:spcBef>
                <a:spcPts val="1000"/>
              </a:spcBef>
              <a:spcAft>
                <a:spcPts val="0"/>
              </a:spcAft>
              <a:buNone/>
            </a:pPr>
            <a:r>
              <a:t/>
            </a:r>
            <a:endParaRPr sz="3072">
              <a:solidFill>
                <a:srgbClr val="595959"/>
              </a:solidFill>
              <a:latin typeface="Arial"/>
              <a:ea typeface="Arial"/>
              <a:cs typeface="Arial"/>
              <a:sym typeface="Arial"/>
            </a:endParaRPr>
          </a:p>
          <a:p>
            <a:pPr indent="-488950" lvl="0" marL="514350" rtl="0" algn="l">
              <a:spcBef>
                <a:spcPts val="0"/>
              </a:spcBef>
              <a:spcAft>
                <a:spcPts val="0"/>
              </a:spcAft>
              <a:buSzPts val="2400"/>
              <a:buAutoNum type="arabicPeriod" startAt="3"/>
            </a:pPr>
            <a:r>
              <a:rPr lang="en-US" sz="2400"/>
              <a:t>Provide faculty members who make admissions decisions with the context needed to evaluate students appropriately.</a:t>
            </a:r>
            <a:endParaRPr sz="2400"/>
          </a:p>
          <a:p>
            <a:pPr indent="-488950" lvl="0" marL="514350" rtl="0" algn="l">
              <a:spcBef>
                <a:spcPts val="1000"/>
              </a:spcBef>
              <a:spcAft>
                <a:spcPts val="0"/>
              </a:spcAft>
              <a:buSzPts val="2400"/>
              <a:buAutoNum type="arabicPeriod" startAt="3"/>
            </a:pPr>
            <a:r>
              <a:rPr lang="en-US" sz="2400"/>
              <a:t>Provide faculty with information on the appropriate use of the Graduate Record Exam (GRE).</a:t>
            </a:r>
            <a:endParaRPr sz="2400"/>
          </a:p>
          <a:p>
            <a:pPr indent="-488950" lvl="0" marL="514350" rtl="0" algn="l">
              <a:spcBef>
                <a:spcPts val="1000"/>
              </a:spcBef>
              <a:spcAft>
                <a:spcPts val="0"/>
              </a:spcAft>
              <a:buSzPts val="2400"/>
              <a:buAutoNum type="arabicPeriod" startAt="3"/>
            </a:pPr>
            <a:r>
              <a:rPr lang="en-US" sz="2400"/>
              <a:t>Offer guidance on the optimal sequence for reviewing application materials.</a:t>
            </a:r>
            <a:endParaRPr sz="2400"/>
          </a:p>
          <a:p>
            <a:pPr indent="-488950" lvl="0" marL="514350" rtl="0" algn="l">
              <a:spcBef>
                <a:spcPts val="1000"/>
              </a:spcBef>
              <a:spcAft>
                <a:spcPts val="0"/>
              </a:spcAft>
              <a:buSzPts val="2400"/>
              <a:buAutoNum type="arabicPeriod" startAt="3"/>
            </a:pPr>
            <a:r>
              <a:rPr lang="en-US" sz="2400"/>
              <a:t>Support communication and alliances between faculty and recruitment officers to ensure admissions and recruitment efforts are well-aligned.</a:t>
            </a:r>
            <a:endParaRPr sz="2400"/>
          </a:p>
          <a:p>
            <a:pPr indent="-488950" lvl="0" marL="514350" rtl="0" algn="l">
              <a:spcBef>
                <a:spcPts val="1000"/>
              </a:spcBef>
              <a:spcAft>
                <a:spcPts val="0"/>
              </a:spcAft>
              <a:buSzPts val="2400"/>
              <a:buAutoNum type="arabicPeriod" startAt="3"/>
            </a:pPr>
            <a:r>
              <a:rPr lang="en-US" sz="2400"/>
              <a:t>Provide faculty with rubrics for evaluating applicants so that admissions criteria are more transparent and consistently applied.</a:t>
            </a:r>
            <a:endParaRPr sz="2400"/>
          </a:p>
          <a:p>
            <a:pPr indent="-488950" lvl="0" marL="514350" rtl="0" algn="l">
              <a:spcBef>
                <a:spcPts val="1000"/>
              </a:spcBef>
              <a:spcAft>
                <a:spcPts val="0"/>
              </a:spcAft>
              <a:buSzPts val="2400"/>
              <a:buAutoNum type="arabicPeriod" startAt="3"/>
            </a:pPr>
            <a:r>
              <a:rPr lang="en-US" sz="2400"/>
              <a:t>Consider alternative funding models that might enable new thinking about admissions.</a:t>
            </a:r>
            <a:endParaRPr sz="2400">
              <a:solidFill>
                <a:srgbClr val="595959"/>
              </a:solidFill>
              <a:latin typeface="Arial"/>
              <a:ea typeface="Arial"/>
              <a:cs typeface="Arial"/>
              <a:sym typeface="Arial"/>
            </a:endParaRPr>
          </a:p>
          <a:p>
            <a:pPr indent="0" lvl="0" marL="609600" rtl="0" algn="l">
              <a:lnSpc>
                <a:spcPct val="115000"/>
              </a:lnSpc>
              <a:spcBef>
                <a:spcPts val="0"/>
              </a:spcBef>
              <a:spcAft>
                <a:spcPts val="1200"/>
              </a:spcAft>
              <a:buNone/>
            </a:pPr>
            <a:r>
              <a:t/>
            </a:r>
            <a:endParaRPr sz="2400">
              <a:latin typeface="Arial"/>
              <a:ea typeface="Arial"/>
              <a:cs typeface="Arial"/>
              <a:sym typeface="Arial"/>
            </a:endParaRPr>
          </a:p>
        </p:txBody>
      </p:sp>
      <p:sp>
        <p:nvSpPr>
          <p:cNvPr id="259" name="Google Shape;259;p37"/>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38"/>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65" name="Google Shape;265;p38"/>
          <p:cNvSpPr txBox="1"/>
          <p:nvPr>
            <p:ph idx="1" type="body"/>
          </p:nvPr>
        </p:nvSpPr>
        <p:spPr>
          <a:xfrm>
            <a:off x="185750" y="371475"/>
            <a:ext cx="11815500" cy="5658000"/>
          </a:xfrm>
          <a:prstGeom prst="rect">
            <a:avLst/>
          </a:prstGeom>
          <a:noFill/>
          <a:ln>
            <a:noFill/>
          </a:ln>
        </p:spPr>
        <p:txBody>
          <a:bodyPr anchorCtr="0" anchor="t" bIns="45700" lIns="91425" spcFirstLastPara="1" rIns="91425" wrap="square" tIns="45700">
            <a:normAutofit/>
          </a:bodyPr>
          <a:lstStyle/>
          <a:p>
            <a:pPr indent="0" lvl="0" marL="228600" rtl="0" algn="l">
              <a:spcBef>
                <a:spcPts val="1000"/>
              </a:spcBef>
              <a:spcAft>
                <a:spcPts val="0"/>
              </a:spcAft>
              <a:buNone/>
            </a:pPr>
            <a:r>
              <a:t/>
            </a:r>
            <a:endParaRPr sz="4262">
              <a:solidFill>
                <a:srgbClr val="595959"/>
              </a:solidFill>
              <a:latin typeface="Arial"/>
              <a:ea typeface="Arial"/>
              <a:cs typeface="Arial"/>
              <a:sym typeface="Arial"/>
            </a:endParaRPr>
          </a:p>
          <a:p>
            <a:pPr indent="0" lvl="0" marL="228600" rtl="0" algn="l">
              <a:spcBef>
                <a:spcPts val="10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2300">
              <a:latin typeface="Arial"/>
              <a:ea typeface="Arial"/>
              <a:cs typeface="Arial"/>
              <a:sym typeface="Arial"/>
            </a:endParaRPr>
          </a:p>
          <a:p>
            <a:pPr indent="0" lvl="0" marL="0" rtl="0" algn="ctr">
              <a:spcBef>
                <a:spcPts val="1200"/>
              </a:spcBef>
              <a:spcAft>
                <a:spcPts val="0"/>
              </a:spcAft>
              <a:buClr>
                <a:srgbClr val="008000"/>
              </a:buClr>
              <a:buSzPts val="2400"/>
              <a:buFont typeface="Arial"/>
              <a:buNone/>
            </a:pPr>
            <a:r>
              <a:rPr b="1" lang="en-US" sz="2400">
                <a:solidFill>
                  <a:srgbClr val="008000"/>
                </a:solidFill>
                <a:latin typeface="Arial"/>
                <a:ea typeface="Arial"/>
                <a:cs typeface="Arial"/>
                <a:sym typeface="Arial"/>
              </a:rPr>
              <a:t>Graduate Admissions System Migration </a:t>
            </a:r>
            <a:endParaRPr sz="2400"/>
          </a:p>
          <a:p>
            <a:pPr indent="0" lvl="0" marL="0" rtl="0" algn="ctr">
              <a:spcBef>
                <a:spcPts val="1000"/>
              </a:spcBef>
              <a:spcAft>
                <a:spcPts val="0"/>
              </a:spcAft>
              <a:buClr>
                <a:srgbClr val="008000"/>
              </a:buClr>
              <a:buSzPts val="2400"/>
              <a:buFont typeface="Arial"/>
              <a:buNone/>
            </a:pPr>
            <a:r>
              <a:rPr b="1" lang="en-US" sz="2400">
                <a:solidFill>
                  <a:srgbClr val="008000"/>
                </a:solidFill>
                <a:latin typeface="Arial"/>
                <a:ea typeface="Arial"/>
                <a:cs typeface="Arial"/>
                <a:sym typeface="Arial"/>
              </a:rPr>
              <a:t>AdmissionPros to Slate by Technolutions</a:t>
            </a:r>
            <a:endParaRPr sz="3800">
              <a:latin typeface="Arial"/>
              <a:ea typeface="Arial"/>
              <a:cs typeface="Arial"/>
              <a:sym typeface="Arial"/>
            </a:endParaRPr>
          </a:p>
        </p:txBody>
      </p:sp>
      <p:sp>
        <p:nvSpPr>
          <p:cNvPr id="266" name="Google Shape;266;p38"/>
          <p:cNvSpPr txBox="1"/>
          <p:nvPr/>
        </p:nvSpPr>
        <p:spPr>
          <a:xfrm>
            <a:off x="557225" y="470600"/>
            <a:ext cx="115059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latin typeface="Calibri"/>
              <a:ea typeface="Calibri"/>
              <a:cs typeface="Calibri"/>
              <a:sym typeface="Calibri"/>
            </a:endParaRPr>
          </a:p>
        </p:txBody>
      </p:sp>
      <p:sp>
        <p:nvSpPr>
          <p:cNvPr id="267" name="Google Shape;267;p38"/>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descr="cato-blooms.JPG" id="268" name="Google Shape;268;p38"/>
          <p:cNvPicPr preferRelativeResize="0"/>
          <p:nvPr/>
        </p:nvPicPr>
        <p:blipFill rotWithShape="1">
          <a:blip r:embed="rId4">
            <a:alphaModFix/>
          </a:blip>
          <a:srcRect b="19010" l="0" r="0" t="15299"/>
          <a:stretch/>
        </p:blipFill>
        <p:spPr>
          <a:xfrm>
            <a:off x="2185736" y="441158"/>
            <a:ext cx="7391401" cy="34660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2" name="Shape 272"/>
        <p:cNvGrpSpPr/>
        <p:nvPr/>
      </p:nvGrpSpPr>
      <p:grpSpPr>
        <a:xfrm>
          <a:off x="0" y="0"/>
          <a:ext cx="0" cy="0"/>
          <a:chOff x="0" y="0"/>
          <a:chExt cx="0" cy="0"/>
        </a:xfrm>
      </p:grpSpPr>
      <p:sp>
        <p:nvSpPr>
          <p:cNvPr id="273" name="Google Shape;273;p39"/>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74" name="Google Shape;274;p39"/>
          <p:cNvSpPr txBox="1"/>
          <p:nvPr>
            <p:ph idx="1" type="body"/>
          </p:nvPr>
        </p:nvSpPr>
        <p:spPr>
          <a:xfrm>
            <a:off x="915025" y="962200"/>
            <a:ext cx="10776600" cy="4524300"/>
          </a:xfrm>
          <a:prstGeom prst="rect">
            <a:avLst/>
          </a:prstGeom>
          <a:noFill/>
          <a:ln>
            <a:noFill/>
          </a:ln>
        </p:spPr>
        <p:txBody>
          <a:bodyPr anchorCtr="0" anchor="t" bIns="45700" lIns="91425" spcFirstLastPara="1" rIns="91425" wrap="square" tIns="45700">
            <a:normAutofit fontScale="70000" lnSpcReduction="20000"/>
          </a:bodyPr>
          <a:lstStyle/>
          <a:p>
            <a:pPr indent="0" lvl="0" marL="228600" rtl="0" algn="l">
              <a:spcBef>
                <a:spcPts val="1000"/>
              </a:spcBef>
              <a:spcAft>
                <a:spcPts val="0"/>
              </a:spcAft>
              <a:buNone/>
            </a:pPr>
            <a:r>
              <a:t/>
            </a:r>
            <a:endParaRPr sz="4262">
              <a:solidFill>
                <a:srgbClr val="595959"/>
              </a:solidFill>
              <a:latin typeface="Arial"/>
              <a:ea typeface="Arial"/>
              <a:cs typeface="Arial"/>
              <a:sym typeface="Arial"/>
            </a:endParaRPr>
          </a:p>
          <a:p>
            <a:pPr indent="0" lvl="0" marL="0" rtl="0" algn="l">
              <a:spcBef>
                <a:spcPts val="1000"/>
              </a:spcBef>
              <a:spcAft>
                <a:spcPts val="0"/>
              </a:spcAft>
              <a:buNone/>
            </a:pPr>
            <a:r>
              <a:rPr b="1" lang="en-US" sz="5100">
                <a:latin typeface="Arial"/>
                <a:ea typeface="Arial"/>
                <a:cs typeface="Arial"/>
                <a:sym typeface="Arial"/>
              </a:rPr>
              <a:t>Project Goal</a:t>
            </a:r>
            <a:endParaRPr sz="5100">
              <a:solidFill>
                <a:srgbClr val="595959"/>
              </a:solidFill>
              <a:latin typeface="Arial"/>
              <a:ea typeface="Arial"/>
              <a:cs typeface="Arial"/>
              <a:sym typeface="Arial"/>
            </a:endParaRPr>
          </a:p>
          <a:p>
            <a:pPr indent="0" lvl="0" marL="0" rtl="0" algn="l">
              <a:lnSpc>
                <a:spcPct val="115000"/>
              </a:lnSpc>
              <a:spcBef>
                <a:spcPts val="0"/>
              </a:spcBef>
              <a:spcAft>
                <a:spcPts val="0"/>
              </a:spcAft>
              <a:buNone/>
            </a:pPr>
            <a:r>
              <a:t/>
            </a:r>
            <a:endParaRPr sz="3800">
              <a:latin typeface="Arial"/>
              <a:ea typeface="Arial"/>
              <a:cs typeface="Arial"/>
              <a:sym typeface="Arial"/>
            </a:endParaRPr>
          </a:p>
          <a:p>
            <a:pPr indent="0" lvl="0" marL="0" rtl="0" algn="l">
              <a:lnSpc>
                <a:spcPct val="115000"/>
              </a:lnSpc>
              <a:spcBef>
                <a:spcPts val="1200"/>
              </a:spcBef>
              <a:spcAft>
                <a:spcPts val="0"/>
              </a:spcAft>
              <a:buClr>
                <a:schemeClr val="dk1"/>
              </a:buClr>
              <a:buSzPct val="31557"/>
              <a:buFont typeface="Arial"/>
              <a:buNone/>
            </a:pPr>
            <a:r>
              <a:rPr i="1" lang="en-US" sz="3485">
                <a:solidFill>
                  <a:srgbClr val="006600"/>
                </a:solidFill>
                <a:latin typeface="Arial"/>
                <a:ea typeface="Arial"/>
                <a:cs typeface="Arial"/>
                <a:sym typeface="Arial"/>
              </a:rPr>
              <a:t>Deploy a comprehensive, scalable, integrated and sustainable admissions management system to recruit exemplary students to UNC Charlotte graduate programs.</a:t>
            </a:r>
            <a:endParaRPr i="1" sz="3485">
              <a:solidFill>
                <a:srgbClr val="006600"/>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ctr">
              <a:spcBef>
                <a:spcPts val="1200"/>
              </a:spcBef>
              <a:spcAft>
                <a:spcPts val="0"/>
              </a:spcAft>
              <a:buClr>
                <a:srgbClr val="008000"/>
              </a:buClr>
              <a:buSzPct val="63157"/>
              <a:buFont typeface="Arial"/>
              <a:buNone/>
            </a:pPr>
            <a:r>
              <a:t/>
            </a:r>
            <a:endParaRPr sz="3800">
              <a:latin typeface="Arial"/>
              <a:ea typeface="Arial"/>
              <a:cs typeface="Arial"/>
              <a:sym typeface="Arial"/>
            </a:endParaRPr>
          </a:p>
        </p:txBody>
      </p:sp>
      <p:sp>
        <p:nvSpPr>
          <p:cNvPr id="275" name="Google Shape;275;p39"/>
          <p:cNvSpPr txBox="1"/>
          <p:nvPr/>
        </p:nvSpPr>
        <p:spPr>
          <a:xfrm>
            <a:off x="557225" y="470600"/>
            <a:ext cx="115059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latin typeface="Calibri"/>
              <a:ea typeface="Calibri"/>
              <a:cs typeface="Calibri"/>
              <a:sym typeface="Calibri"/>
            </a:endParaRPr>
          </a:p>
        </p:txBody>
      </p:sp>
      <p:sp>
        <p:nvSpPr>
          <p:cNvPr id="276" name="Google Shape;276;p39"/>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40"/>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82" name="Google Shape;282;p40"/>
          <p:cNvSpPr txBox="1"/>
          <p:nvPr>
            <p:ph idx="1" type="body"/>
          </p:nvPr>
        </p:nvSpPr>
        <p:spPr>
          <a:xfrm>
            <a:off x="780375" y="608900"/>
            <a:ext cx="10776600" cy="5067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1000"/>
              </a:spcBef>
              <a:spcAft>
                <a:spcPts val="0"/>
              </a:spcAft>
              <a:buNone/>
            </a:pPr>
            <a:r>
              <a:rPr b="1" lang="en-US" sz="14400">
                <a:latin typeface="Arial"/>
                <a:ea typeface="Arial"/>
                <a:cs typeface="Arial"/>
                <a:sym typeface="Arial"/>
              </a:rPr>
              <a:t>Slate by Technolutions</a:t>
            </a:r>
            <a:endParaRPr b="1" sz="14400">
              <a:latin typeface="Arial"/>
              <a:ea typeface="Arial"/>
              <a:cs typeface="Arial"/>
              <a:sym typeface="Arial"/>
            </a:endParaRPr>
          </a:p>
          <a:p>
            <a:pPr indent="0" lvl="0" marL="0" rtl="0" algn="l">
              <a:spcBef>
                <a:spcPts val="1000"/>
              </a:spcBef>
              <a:spcAft>
                <a:spcPts val="0"/>
              </a:spcAft>
              <a:buNone/>
            </a:pPr>
            <a:r>
              <a:t/>
            </a:r>
            <a:endParaRPr sz="44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b="1" i="1" lang="en-US" sz="5400">
                <a:latin typeface="Arial"/>
                <a:ea typeface="Arial"/>
                <a:cs typeface="Arial"/>
                <a:sym typeface="Arial"/>
              </a:rPr>
              <a:t>System used by more than 1,400 colleges and universities worldwide, and built exclusively for the unique needs of higher ed.</a:t>
            </a:r>
            <a:endParaRPr b="1" i="1" sz="54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•Multiple channels of communications </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•Dynamic marketing automations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•Unlimited drag and drop forms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•Embedded statistics, visualizations and analytics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•Inbound and outbound communication</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•Customized constituent portals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•Simple or complex events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•Appointments and interviews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•Calendar integrations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•Document/file hosting</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•Custom applications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•Custom student status portal														</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•Automated file review process</a:t>
            </a:r>
            <a:endParaRPr sz="5100">
              <a:latin typeface="Arial"/>
              <a:ea typeface="Arial"/>
              <a:cs typeface="Arial"/>
              <a:sym typeface="Arial"/>
            </a:endParaRPr>
          </a:p>
          <a:p>
            <a:pPr indent="0" lvl="0" marL="0" rtl="0" algn="l">
              <a:spcBef>
                <a:spcPts val="1000"/>
              </a:spcBef>
              <a:spcAft>
                <a:spcPts val="0"/>
              </a:spcAft>
              <a:buClr>
                <a:schemeClr val="dk1"/>
              </a:buClr>
              <a:buSzPts val="275"/>
              <a:buFont typeface="Arial"/>
              <a:buNone/>
            </a:pPr>
            <a:r>
              <a:rPr lang="en-US" sz="5100">
                <a:latin typeface="Arial"/>
                <a:ea typeface="Arial"/>
                <a:cs typeface="Arial"/>
                <a:sym typeface="Arial"/>
              </a:rPr>
              <a:t>•Decision release and reply</a:t>
            </a:r>
            <a:endParaRPr sz="5100">
              <a:latin typeface="Arial"/>
              <a:ea typeface="Arial"/>
              <a:cs typeface="Arial"/>
              <a:sym typeface="Arial"/>
            </a:endParaRPr>
          </a:p>
          <a:p>
            <a:pPr indent="0" lvl="0" marL="228600" rtl="0" algn="l">
              <a:spcBef>
                <a:spcPts val="1000"/>
              </a:spcBef>
              <a:spcAft>
                <a:spcPts val="0"/>
              </a:spcAft>
              <a:buNone/>
            </a:pPr>
            <a:r>
              <a:t/>
            </a:r>
            <a:endParaRPr sz="3072">
              <a:solidFill>
                <a:srgbClr val="595959"/>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l">
              <a:lnSpc>
                <a:spcPct val="115000"/>
              </a:lnSpc>
              <a:spcBef>
                <a:spcPts val="1200"/>
              </a:spcBef>
              <a:spcAft>
                <a:spcPts val="0"/>
              </a:spcAft>
              <a:buNone/>
            </a:pPr>
            <a:r>
              <a:t/>
            </a:r>
            <a:endParaRPr i="1" sz="3485">
              <a:solidFill>
                <a:srgbClr val="006600"/>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ctr">
              <a:spcBef>
                <a:spcPts val="1200"/>
              </a:spcBef>
              <a:spcAft>
                <a:spcPts val="0"/>
              </a:spcAft>
              <a:buClr>
                <a:srgbClr val="008000"/>
              </a:buClr>
              <a:buSzPct val="63157"/>
              <a:buFont typeface="Arial"/>
              <a:buNone/>
            </a:pPr>
            <a:r>
              <a:t/>
            </a:r>
            <a:endParaRPr sz="3800">
              <a:latin typeface="Arial"/>
              <a:ea typeface="Arial"/>
              <a:cs typeface="Arial"/>
              <a:sym typeface="Arial"/>
            </a:endParaRPr>
          </a:p>
        </p:txBody>
      </p:sp>
      <p:sp>
        <p:nvSpPr>
          <p:cNvPr id="283" name="Google Shape;283;p40"/>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84" name="Google Shape;284;p40"/>
          <p:cNvPicPr preferRelativeResize="0"/>
          <p:nvPr/>
        </p:nvPicPr>
        <p:blipFill>
          <a:blip r:embed="rId4">
            <a:alphaModFix/>
          </a:blip>
          <a:stretch>
            <a:fillRect/>
          </a:stretch>
        </p:blipFill>
        <p:spPr>
          <a:xfrm>
            <a:off x="9646750" y="4272400"/>
            <a:ext cx="1162050" cy="1162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Google Shape;289;p41"/>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90" name="Google Shape;290;p41"/>
          <p:cNvSpPr txBox="1"/>
          <p:nvPr>
            <p:ph idx="1" type="body"/>
          </p:nvPr>
        </p:nvSpPr>
        <p:spPr>
          <a:xfrm>
            <a:off x="830900" y="470600"/>
            <a:ext cx="10776600" cy="5205600"/>
          </a:xfrm>
          <a:prstGeom prst="rect">
            <a:avLst/>
          </a:prstGeom>
          <a:noFill/>
          <a:ln>
            <a:noFill/>
          </a:ln>
        </p:spPr>
        <p:txBody>
          <a:bodyPr anchorCtr="0" anchor="t" bIns="45700" lIns="91425" spcFirstLastPara="1" rIns="91425" wrap="square" tIns="45700">
            <a:normAutofit fontScale="25000" lnSpcReduction="20000"/>
          </a:bodyPr>
          <a:lstStyle/>
          <a:p>
            <a:pPr indent="0" lvl="0" marL="228600" rtl="0" algn="l">
              <a:spcBef>
                <a:spcPts val="1000"/>
              </a:spcBef>
              <a:spcAft>
                <a:spcPts val="0"/>
              </a:spcAft>
              <a:buNone/>
            </a:pPr>
            <a:r>
              <a:t/>
            </a:r>
            <a:endParaRPr sz="4262">
              <a:solidFill>
                <a:srgbClr val="595959"/>
              </a:solidFill>
              <a:latin typeface="Arial"/>
              <a:ea typeface="Arial"/>
              <a:cs typeface="Arial"/>
              <a:sym typeface="Arial"/>
            </a:endParaRPr>
          </a:p>
          <a:p>
            <a:pPr indent="0" lvl="0" marL="0" rtl="0" algn="l">
              <a:spcBef>
                <a:spcPts val="1000"/>
              </a:spcBef>
              <a:spcAft>
                <a:spcPts val="0"/>
              </a:spcAft>
              <a:buNone/>
            </a:pPr>
            <a:r>
              <a:rPr b="1" lang="en-US" sz="14400">
                <a:latin typeface="Arial"/>
                <a:ea typeface="Arial"/>
                <a:cs typeface="Arial"/>
                <a:sym typeface="Arial"/>
              </a:rPr>
              <a:t>Project Deliverables</a:t>
            </a:r>
            <a:endParaRPr b="1" sz="14400">
              <a:latin typeface="Arial"/>
              <a:ea typeface="Arial"/>
              <a:cs typeface="Arial"/>
              <a:sym typeface="Arial"/>
            </a:endParaRPr>
          </a:p>
          <a:p>
            <a:pPr indent="0" lvl="0" marL="0" rtl="0" algn="l">
              <a:spcBef>
                <a:spcPts val="1000"/>
              </a:spcBef>
              <a:spcAft>
                <a:spcPts val="0"/>
              </a:spcAft>
              <a:buNone/>
            </a:pPr>
            <a:r>
              <a:t/>
            </a:r>
            <a:endParaRPr b="1" sz="4400">
              <a:latin typeface="Arial"/>
              <a:ea typeface="Arial"/>
              <a:cs typeface="Arial"/>
              <a:sym typeface="Arial"/>
            </a:endParaRPr>
          </a:p>
          <a:p>
            <a:pPr indent="-383715" lvl="0" marL="457200" rtl="0" algn="l">
              <a:spcBef>
                <a:spcPts val="1000"/>
              </a:spcBef>
              <a:spcAft>
                <a:spcPts val="0"/>
              </a:spcAft>
              <a:buSzPct val="100000"/>
              <a:buFont typeface="Arial"/>
              <a:buAutoNum type="arabicPeriod"/>
            </a:pPr>
            <a:r>
              <a:rPr lang="en-US" sz="9771">
                <a:latin typeface="Arial"/>
                <a:ea typeface="Arial"/>
                <a:cs typeface="Arial"/>
                <a:sym typeface="Arial"/>
              </a:rPr>
              <a:t>Prospective applicants (ease of use + targeted communications)</a:t>
            </a:r>
            <a:endParaRPr sz="9771">
              <a:latin typeface="Arial"/>
              <a:ea typeface="Arial"/>
              <a:cs typeface="Arial"/>
              <a:sym typeface="Arial"/>
            </a:endParaRPr>
          </a:p>
          <a:p>
            <a:pPr indent="0" lvl="0" marL="457200" rtl="0" algn="l">
              <a:spcBef>
                <a:spcPts val="1000"/>
              </a:spcBef>
              <a:spcAft>
                <a:spcPts val="0"/>
              </a:spcAft>
              <a:buNone/>
            </a:pPr>
            <a:r>
              <a:t/>
            </a:r>
            <a:endParaRPr sz="9771">
              <a:latin typeface="Arial"/>
              <a:ea typeface="Arial"/>
              <a:cs typeface="Arial"/>
              <a:sym typeface="Arial"/>
            </a:endParaRPr>
          </a:p>
          <a:p>
            <a:pPr indent="-383715" lvl="0" marL="457200" rtl="0" algn="l">
              <a:spcBef>
                <a:spcPts val="1000"/>
              </a:spcBef>
              <a:spcAft>
                <a:spcPts val="0"/>
              </a:spcAft>
              <a:buSzPct val="100000"/>
              <a:buFont typeface="Arial"/>
              <a:buAutoNum type="arabicPeriod"/>
            </a:pPr>
            <a:r>
              <a:rPr lang="en-US" sz="9771">
                <a:latin typeface="Arial"/>
                <a:ea typeface="Arial"/>
                <a:cs typeface="Arial"/>
                <a:sym typeface="Arial"/>
              </a:rPr>
              <a:t>Recommenders (accessible and user-friendly UI)</a:t>
            </a:r>
            <a:endParaRPr sz="9771">
              <a:latin typeface="Arial"/>
              <a:ea typeface="Arial"/>
              <a:cs typeface="Arial"/>
              <a:sym typeface="Arial"/>
            </a:endParaRPr>
          </a:p>
          <a:p>
            <a:pPr indent="0" lvl="0" marL="457200" rtl="0" algn="l">
              <a:spcBef>
                <a:spcPts val="1000"/>
              </a:spcBef>
              <a:spcAft>
                <a:spcPts val="0"/>
              </a:spcAft>
              <a:buNone/>
            </a:pPr>
            <a:r>
              <a:t/>
            </a:r>
            <a:endParaRPr sz="9771">
              <a:latin typeface="Arial"/>
              <a:ea typeface="Arial"/>
              <a:cs typeface="Arial"/>
              <a:sym typeface="Arial"/>
            </a:endParaRPr>
          </a:p>
          <a:p>
            <a:pPr indent="-383715" lvl="0" marL="457200" rtl="0" algn="l">
              <a:spcBef>
                <a:spcPts val="1000"/>
              </a:spcBef>
              <a:spcAft>
                <a:spcPts val="0"/>
              </a:spcAft>
              <a:buSzPct val="100000"/>
              <a:buFont typeface="Arial"/>
              <a:buAutoNum type="arabicPeriod"/>
            </a:pPr>
            <a:r>
              <a:rPr lang="en-US" sz="9771">
                <a:latin typeface="Arial"/>
                <a:ea typeface="Arial"/>
                <a:cs typeface="Arial"/>
                <a:sym typeface="Arial"/>
              </a:rPr>
              <a:t>Faculty (admissions committee review, rubrics, interviews)</a:t>
            </a:r>
            <a:endParaRPr sz="9771">
              <a:latin typeface="Arial"/>
              <a:ea typeface="Arial"/>
              <a:cs typeface="Arial"/>
              <a:sym typeface="Arial"/>
            </a:endParaRPr>
          </a:p>
          <a:p>
            <a:pPr indent="0" lvl="0" marL="457200" rtl="0" algn="l">
              <a:spcBef>
                <a:spcPts val="1000"/>
              </a:spcBef>
              <a:spcAft>
                <a:spcPts val="0"/>
              </a:spcAft>
              <a:buNone/>
            </a:pPr>
            <a:r>
              <a:t/>
            </a:r>
            <a:endParaRPr sz="9771">
              <a:latin typeface="Arial"/>
              <a:ea typeface="Arial"/>
              <a:cs typeface="Arial"/>
              <a:sym typeface="Arial"/>
            </a:endParaRPr>
          </a:p>
          <a:p>
            <a:pPr indent="-383715" lvl="0" marL="457200" rtl="0" algn="l">
              <a:spcBef>
                <a:spcPts val="1000"/>
              </a:spcBef>
              <a:spcAft>
                <a:spcPts val="0"/>
              </a:spcAft>
              <a:buSzPct val="100000"/>
              <a:buFont typeface="Arial"/>
              <a:buAutoNum type="arabicPeriod"/>
            </a:pPr>
            <a:r>
              <a:rPr lang="en-US" sz="9771">
                <a:latin typeface="Arial"/>
                <a:ea typeface="Arial"/>
                <a:cs typeface="Arial"/>
                <a:sym typeface="Arial"/>
              </a:rPr>
              <a:t>Graduate Program Directors (recruitment&gt;admission review&gt;enroll)</a:t>
            </a:r>
            <a:endParaRPr sz="9771">
              <a:latin typeface="Arial"/>
              <a:ea typeface="Arial"/>
              <a:cs typeface="Arial"/>
              <a:sym typeface="Arial"/>
            </a:endParaRPr>
          </a:p>
          <a:p>
            <a:pPr indent="0" lvl="0" marL="457200" rtl="0" algn="l">
              <a:spcBef>
                <a:spcPts val="1000"/>
              </a:spcBef>
              <a:spcAft>
                <a:spcPts val="0"/>
              </a:spcAft>
              <a:buNone/>
            </a:pPr>
            <a:r>
              <a:t/>
            </a:r>
            <a:endParaRPr sz="9771">
              <a:latin typeface="Arial"/>
              <a:ea typeface="Arial"/>
              <a:cs typeface="Arial"/>
              <a:sym typeface="Arial"/>
            </a:endParaRPr>
          </a:p>
          <a:p>
            <a:pPr indent="-383715" lvl="0" marL="457200" rtl="0" algn="l">
              <a:spcBef>
                <a:spcPts val="1000"/>
              </a:spcBef>
              <a:spcAft>
                <a:spcPts val="0"/>
              </a:spcAft>
              <a:buSzPct val="100000"/>
              <a:buFont typeface="Arial"/>
              <a:buAutoNum type="arabicPeriod"/>
            </a:pPr>
            <a:r>
              <a:rPr lang="en-US" sz="9771">
                <a:latin typeface="Arial"/>
                <a:ea typeface="Arial"/>
                <a:cs typeface="Arial"/>
                <a:sym typeface="Arial"/>
              </a:rPr>
              <a:t>Graduate Admissions Staff (customizable + scalable + automated + quick) </a:t>
            </a:r>
            <a:endParaRPr sz="9771">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l">
              <a:lnSpc>
                <a:spcPct val="115000"/>
              </a:lnSpc>
              <a:spcBef>
                <a:spcPts val="1200"/>
              </a:spcBef>
              <a:spcAft>
                <a:spcPts val="0"/>
              </a:spcAft>
              <a:buNone/>
            </a:pPr>
            <a:r>
              <a:t/>
            </a:r>
            <a:endParaRPr i="1" sz="3485">
              <a:solidFill>
                <a:srgbClr val="006600"/>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ctr">
              <a:spcBef>
                <a:spcPts val="1200"/>
              </a:spcBef>
              <a:spcAft>
                <a:spcPts val="0"/>
              </a:spcAft>
              <a:buClr>
                <a:srgbClr val="008000"/>
              </a:buClr>
              <a:buSzPct val="63157"/>
              <a:buFont typeface="Arial"/>
              <a:buNone/>
            </a:pPr>
            <a:r>
              <a:t/>
            </a:r>
            <a:endParaRPr sz="38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0" y="413875"/>
            <a:ext cx="13846200" cy="707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3700">
                <a:solidFill>
                  <a:srgbClr val="274E13"/>
                </a:solidFill>
                <a:latin typeface="Arial"/>
                <a:ea typeface="Arial"/>
                <a:cs typeface="Arial"/>
                <a:sym typeface="Arial"/>
              </a:rPr>
              <a:t>   </a:t>
            </a:r>
            <a:r>
              <a:rPr lang="en-US" sz="3700">
                <a:solidFill>
                  <a:srgbClr val="274E13"/>
                </a:solidFill>
                <a:latin typeface="Arial"/>
                <a:ea typeface="Arial"/>
                <a:cs typeface="Arial"/>
                <a:sym typeface="Arial"/>
              </a:rPr>
              <a:t>Diversity, Equity and Inclusion in Graduate Education</a:t>
            </a:r>
            <a:endParaRPr b="1">
              <a:solidFill>
                <a:srgbClr val="274E13"/>
              </a:solidFill>
              <a:latin typeface="Arial"/>
              <a:ea typeface="Arial"/>
              <a:cs typeface="Arial"/>
              <a:sym typeface="Arial"/>
            </a:endParaRPr>
          </a:p>
        </p:txBody>
      </p:sp>
      <p:sp>
        <p:nvSpPr>
          <p:cNvPr id="96" name="Google Shape;96;p15"/>
          <p:cNvSpPr txBox="1"/>
          <p:nvPr>
            <p:ph idx="1" type="body"/>
          </p:nvPr>
        </p:nvSpPr>
        <p:spPr>
          <a:xfrm>
            <a:off x="503775" y="1462600"/>
            <a:ext cx="10850100" cy="4714200"/>
          </a:xfrm>
          <a:prstGeom prst="rect">
            <a:avLst/>
          </a:prstGeom>
          <a:noFill/>
          <a:ln>
            <a:noFill/>
          </a:ln>
        </p:spPr>
        <p:txBody>
          <a:bodyPr anchorCtr="0" anchor="t" bIns="45700" lIns="91425" spcFirstLastPara="1" rIns="91425" wrap="square" tIns="45700">
            <a:normAutofit/>
          </a:bodyPr>
          <a:lstStyle/>
          <a:p>
            <a:pPr indent="-457200" lvl="0" marL="609600" rtl="0" algn="l">
              <a:lnSpc>
                <a:spcPct val="115000"/>
              </a:lnSpc>
              <a:spcBef>
                <a:spcPts val="0"/>
              </a:spcBef>
              <a:spcAft>
                <a:spcPts val="0"/>
              </a:spcAft>
              <a:buClr>
                <a:srgbClr val="595959"/>
              </a:buClr>
              <a:buSzPts val="2400"/>
              <a:buChar char="●"/>
            </a:pPr>
            <a:r>
              <a:rPr lang="en-US" sz="2400">
                <a:solidFill>
                  <a:srgbClr val="595959"/>
                </a:solidFill>
                <a:latin typeface="Arial"/>
                <a:ea typeface="Arial"/>
                <a:cs typeface="Arial"/>
                <a:sym typeface="Arial"/>
              </a:rPr>
              <a:t>The Graduate School is leading an effort to address equity in graduate education at Charlotte. One part of this effort is to assess our access &amp; success practices in each graduate academic program. Our mission is to ensure that we are being equitable to all who wish to, or already do, participate in graduate education at UNC Charlotte.</a:t>
            </a:r>
            <a:br>
              <a:rPr lang="en-US" sz="2400">
                <a:solidFill>
                  <a:srgbClr val="595959"/>
                </a:solidFill>
                <a:latin typeface="Arial"/>
                <a:ea typeface="Arial"/>
                <a:cs typeface="Arial"/>
                <a:sym typeface="Arial"/>
              </a:rPr>
            </a:br>
            <a:endParaRPr sz="2400">
              <a:solidFill>
                <a:srgbClr val="595959"/>
              </a:solidFill>
              <a:latin typeface="Arial"/>
              <a:ea typeface="Arial"/>
              <a:cs typeface="Arial"/>
              <a:sym typeface="Arial"/>
            </a:endParaRPr>
          </a:p>
          <a:p>
            <a:pPr indent="-457200" lvl="0" marL="609600" rtl="0" algn="l">
              <a:lnSpc>
                <a:spcPct val="115000"/>
              </a:lnSpc>
              <a:spcBef>
                <a:spcPts val="0"/>
              </a:spcBef>
              <a:spcAft>
                <a:spcPts val="0"/>
              </a:spcAft>
              <a:buClr>
                <a:srgbClr val="595959"/>
              </a:buClr>
              <a:buSzPts val="2400"/>
              <a:buChar char="●"/>
            </a:pPr>
            <a:r>
              <a:rPr lang="en-US" sz="2400">
                <a:solidFill>
                  <a:srgbClr val="595959"/>
                </a:solidFill>
                <a:latin typeface="Arial"/>
                <a:ea typeface="Arial"/>
                <a:cs typeface="Arial"/>
                <a:sym typeface="Arial"/>
              </a:rPr>
              <a:t>The first part of this effort is to understand what efforts are already underway.  This should not duplicate work being done in other areas. Rather, we hope collaborate with others to improve success outcomes.</a:t>
            </a:r>
            <a:endParaRPr sz="3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Google Shape;295;p42"/>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296" name="Google Shape;296;p42"/>
          <p:cNvSpPr txBox="1"/>
          <p:nvPr>
            <p:ph idx="1" type="body"/>
          </p:nvPr>
        </p:nvSpPr>
        <p:spPr>
          <a:xfrm>
            <a:off x="921875" y="849200"/>
            <a:ext cx="10776600" cy="5067300"/>
          </a:xfrm>
          <a:prstGeom prst="rect">
            <a:avLst/>
          </a:prstGeom>
          <a:noFill/>
          <a:ln>
            <a:noFill/>
          </a:ln>
        </p:spPr>
        <p:txBody>
          <a:bodyPr anchorCtr="0" anchor="t" bIns="45700" lIns="91425" spcFirstLastPara="1" rIns="91425" wrap="square" tIns="45700">
            <a:normAutofit fontScale="55000" lnSpcReduction="20000"/>
          </a:bodyPr>
          <a:lstStyle/>
          <a:p>
            <a:pPr indent="0" lvl="0" marL="228600" rtl="0" algn="l">
              <a:spcBef>
                <a:spcPts val="1000"/>
              </a:spcBef>
              <a:spcAft>
                <a:spcPts val="0"/>
              </a:spcAft>
              <a:buNone/>
            </a:pPr>
            <a:r>
              <a:rPr b="1" lang="en-US" sz="6500">
                <a:latin typeface="Arial"/>
                <a:ea typeface="Arial"/>
                <a:cs typeface="Arial"/>
                <a:sym typeface="Arial"/>
              </a:rPr>
              <a:t>Slate Roadmap</a:t>
            </a:r>
            <a:endParaRPr b="1" sz="6500">
              <a:latin typeface="Arial"/>
              <a:ea typeface="Arial"/>
              <a:cs typeface="Arial"/>
              <a:sym typeface="Arial"/>
            </a:endParaRPr>
          </a:p>
          <a:p>
            <a:pPr indent="0" lvl="0" marL="228600" rtl="0" algn="l">
              <a:spcBef>
                <a:spcPts val="1000"/>
              </a:spcBef>
              <a:spcAft>
                <a:spcPts val="0"/>
              </a:spcAft>
              <a:buNone/>
            </a:pPr>
            <a:r>
              <a:t/>
            </a:r>
            <a:endParaRPr sz="6654">
              <a:latin typeface="Arial"/>
              <a:ea typeface="Arial"/>
              <a:cs typeface="Arial"/>
              <a:sym typeface="Arial"/>
            </a:endParaRPr>
          </a:p>
          <a:p>
            <a:pPr indent="0" lvl="0" marL="228600" rtl="0" algn="l">
              <a:spcBef>
                <a:spcPts val="1000"/>
              </a:spcBef>
              <a:spcAft>
                <a:spcPts val="0"/>
              </a:spcAft>
              <a:buNone/>
            </a:pPr>
            <a:r>
              <a:t/>
            </a:r>
            <a:endParaRPr sz="4400">
              <a:latin typeface="Arial"/>
              <a:ea typeface="Arial"/>
              <a:cs typeface="Arial"/>
              <a:sym typeface="Arial"/>
            </a:endParaRPr>
          </a:p>
          <a:p>
            <a:pPr indent="0" lvl="0" marL="457200" rtl="0" algn="l">
              <a:spcBef>
                <a:spcPts val="1000"/>
              </a:spcBef>
              <a:spcAft>
                <a:spcPts val="0"/>
              </a:spcAft>
              <a:buNone/>
            </a:pPr>
            <a:r>
              <a:t/>
            </a:r>
            <a:endParaRPr sz="7419">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l">
              <a:lnSpc>
                <a:spcPct val="115000"/>
              </a:lnSpc>
              <a:spcBef>
                <a:spcPts val="1200"/>
              </a:spcBef>
              <a:spcAft>
                <a:spcPts val="0"/>
              </a:spcAft>
              <a:buNone/>
            </a:pPr>
            <a:r>
              <a:t/>
            </a:r>
            <a:endParaRPr i="1" sz="3485">
              <a:solidFill>
                <a:srgbClr val="006600"/>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ctr">
              <a:spcBef>
                <a:spcPts val="1200"/>
              </a:spcBef>
              <a:spcAft>
                <a:spcPts val="0"/>
              </a:spcAft>
              <a:buClr>
                <a:srgbClr val="008000"/>
              </a:buClr>
              <a:buSzPct val="63157"/>
              <a:buFont typeface="Arial"/>
              <a:buNone/>
            </a:pPr>
            <a:r>
              <a:t/>
            </a:r>
            <a:endParaRPr sz="3800">
              <a:latin typeface="Arial"/>
              <a:ea typeface="Arial"/>
              <a:cs typeface="Arial"/>
              <a:sym typeface="Arial"/>
            </a:endParaRPr>
          </a:p>
        </p:txBody>
      </p:sp>
      <p:sp>
        <p:nvSpPr>
          <p:cNvPr id="297" name="Google Shape;297;p42"/>
          <p:cNvSpPr txBox="1"/>
          <p:nvPr/>
        </p:nvSpPr>
        <p:spPr>
          <a:xfrm>
            <a:off x="557225" y="470600"/>
            <a:ext cx="115059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latin typeface="Calibri"/>
              <a:ea typeface="Calibri"/>
              <a:cs typeface="Calibri"/>
              <a:sym typeface="Calibri"/>
            </a:endParaRPr>
          </a:p>
        </p:txBody>
      </p:sp>
      <p:sp>
        <p:nvSpPr>
          <p:cNvPr id="298" name="Google Shape;298;p42"/>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99" name="Google Shape;299;p42"/>
          <p:cNvPicPr preferRelativeResize="0"/>
          <p:nvPr/>
        </p:nvPicPr>
        <p:blipFill>
          <a:blip r:embed="rId4">
            <a:alphaModFix/>
          </a:blip>
          <a:stretch>
            <a:fillRect/>
          </a:stretch>
        </p:blipFill>
        <p:spPr>
          <a:xfrm>
            <a:off x="1208300" y="1811325"/>
            <a:ext cx="9441950" cy="3585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3" name="Shape 303"/>
        <p:cNvGrpSpPr/>
        <p:nvPr/>
      </p:nvGrpSpPr>
      <p:grpSpPr>
        <a:xfrm>
          <a:off x="0" y="0"/>
          <a:ext cx="0" cy="0"/>
          <a:chOff x="0" y="0"/>
          <a:chExt cx="0" cy="0"/>
        </a:xfrm>
      </p:grpSpPr>
      <p:sp>
        <p:nvSpPr>
          <p:cNvPr id="304" name="Google Shape;304;p43"/>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305" name="Google Shape;305;p43"/>
          <p:cNvSpPr txBox="1"/>
          <p:nvPr>
            <p:ph idx="1" type="body"/>
          </p:nvPr>
        </p:nvSpPr>
        <p:spPr>
          <a:xfrm>
            <a:off x="707700" y="608900"/>
            <a:ext cx="10776600" cy="50673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1000"/>
              </a:spcBef>
              <a:spcAft>
                <a:spcPts val="0"/>
              </a:spcAft>
              <a:buNone/>
            </a:pPr>
            <a:r>
              <a:rPr b="1" lang="en-US" sz="4600">
                <a:latin typeface="Arial"/>
                <a:ea typeface="Arial"/>
                <a:cs typeface="Arial"/>
                <a:sym typeface="Arial"/>
              </a:rPr>
              <a:t>A Sample Record</a:t>
            </a:r>
            <a:endParaRPr b="1" sz="4600">
              <a:latin typeface="Arial"/>
              <a:ea typeface="Arial"/>
              <a:cs typeface="Arial"/>
              <a:sym typeface="Arial"/>
            </a:endParaRPr>
          </a:p>
          <a:p>
            <a:pPr indent="0" lvl="0" marL="457200" rtl="0" algn="l">
              <a:spcBef>
                <a:spcPts val="1000"/>
              </a:spcBef>
              <a:spcAft>
                <a:spcPts val="0"/>
              </a:spcAft>
              <a:buNone/>
            </a:pPr>
            <a:r>
              <a:t/>
            </a:r>
            <a:endParaRPr sz="7419">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l">
              <a:lnSpc>
                <a:spcPct val="115000"/>
              </a:lnSpc>
              <a:spcBef>
                <a:spcPts val="1200"/>
              </a:spcBef>
              <a:spcAft>
                <a:spcPts val="0"/>
              </a:spcAft>
              <a:buNone/>
            </a:pPr>
            <a:r>
              <a:t/>
            </a:r>
            <a:endParaRPr i="1" sz="3485">
              <a:solidFill>
                <a:srgbClr val="006600"/>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ctr">
              <a:spcBef>
                <a:spcPts val="1200"/>
              </a:spcBef>
              <a:spcAft>
                <a:spcPts val="0"/>
              </a:spcAft>
              <a:buClr>
                <a:srgbClr val="008000"/>
              </a:buClr>
              <a:buSzPct val="63157"/>
              <a:buFont typeface="Arial"/>
              <a:buNone/>
            </a:pPr>
            <a:r>
              <a:t/>
            </a:r>
            <a:endParaRPr sz="3800">
              <a:latin typeface="Arial"/>
              <a:ea typeface="Arial"/>
              <a:cs typeface="Arial"/>
              <a:sym typeface="Arial"/>
            </a:endParaRPr>
          </a:p>
        </p:txBody>
      </p:sp>
      <p:sp>
        <p:nvSpPr>
          <p:cNvPr id="306" name="Google Shape;306;p43"/>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07" name="Google Shape;307;p43"/>
          <p:cNvPicPr preferRelativeResize="0"/>
          <p:nvPr/>
        </p:nvPicPr>
        <p:blipFill>
          <a:blip r:embed="rId4">
            <a:alphaModFix/>
          </a:blip>
          <a:stretch>
            <a:fillRect/>
          </a:stretch>
        </p:blipFill>
        <p:spPr>
          <a:xfrm>
            <a:off x="2175501" y="1471201"/>
            <a:ext cx="8066451" cy="43765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
        <p:nvSpPr>
          <p:cNvPr id="312" name="Google Shape;312;p44"/>
          <p:cNvSpPr txBox="1"/>
          <p:nvPr>
            <p:ph idx="1" type="body"/>
          </p:nvPr>
        </p:nvSpPr>
        <p:spPr>
          <a:xfrm>
            <a:off x="462800" y="504875"/>
            <a:ext cx="11228700" cy="5524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spcBef>
                <a:spcPts val="0"/>
              </a:spcBef>
              <a:spcAft>
                <a:spcPts val="0"/>
              </a:spcAft>
              <a:buClr>
                <a:schemeClr val="dk1"/>
              </a:buClr>
              <a:buSzPct val="26190"/>
              <a:buFont typeface="Arial"/>
              <a:buNone/>
            </a:pPr>
            <a:r>
              <a:rPr b="1" lang="en-US" sz="4200"/>
              <a:t>“Bins” on the Reader Record</a:t>
            </a:r>
            <a:endParaRPr sz="4200">
              <a:latin typeface="Arial"/>
              <a:ea typeface="Arial"/>
              <a:cs typeface="Arial"/>
              <a:sym typeface="Arial"/>
            </a:endParaRPr>
          </a:p>
          <a:p>
            <a:pPr indent="0" lvl="0" marL="457200" rtl="0" algn="l">
              <a:spcBef>
                <a:spcPts val="1000"/>
              </a:spcBef>
              <a:spcAft>
                <a:spcPts val="0"/>
              </a:spcAft>
              <a:buNone/>
            </a:pPr>
            <a:r>
              <a:t/>
            </a:r>
            <a:endParaRPr sz="7419">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l">
              <a:lnSpc>
                <a:spcPct val="115000"/>
              </a:lnSpc>
              <a:spcBef>
                <a:spcPts val="1200"/>
              </a:spcBef>
              <a:spcAft>
                <a:spcPts val="0"/>
              </a:spcAft>
              <a:buNone/>
            </a:pPr>
            <a:r>
              <a:t/>
            </a:r>
            <a:endParaRPr i="1" sz="3485">
              <a:solidFill>
                <a:srgbClr val="006600"/>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ctr">
              <a:spcBef>
                <a:spcPts val="1200"/>
              </a:spcBef>
              <a:spcAft>
                <a:spcPts val="0"/>
              </a:spcAft>
              <a:buClr>
                <a:srgbClr val="008000"/>
              </a:buClr>
              <a:buSzPct val="63157"/>
              <a:buFont typeface="Arial"/>
              <a:buNone/>
            </a:pPr>
            <a:r>
              <a:t/>
            </a:r>
            <a:endParaRPr sz="3800">
              <a:latin typeface="Arial"/>
              <a:ea typeface="Arial"/>
              <a:cs typeface="Arial"/>
              <a:sym typeface="Arial"/>
            </a:endParaRPr>
          </a:p>
        </p:txBody>
      </p:sp>
      <p:sp>
        <p:nvSpPr>
          <p:cNvPr id="313" name="Google Shape;313;p44"/>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14" name="Google Shape;314;p44"/>
          <p:cNvPicPr preferRelativeResize="0"/>
          <p:nvPr/>
        </p:nvPicPr>
        <p:blipFill>
          <a:blip r:embed="rId4">
            <a:alphaModFix/>
          </a:blip>
          <a:stretch>
            <a:fillRect/>
          </a:stretch>
        </p:blipFill>
        <p:spPr>
          <a:xfrm>
            <a:off x="807800" y="1512475"/>
            <a:ext cx="10341701" cy="3985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sp>
        <p:nvSpPr>
          <p:cNvPr id="319" name="Google Shape;319;p45"/>
          <p:cNvSpPr txBox="1"/>
          <p:nvPr>
            <p:ph idx="1" type="body"/>
          </p:nvPr>
        </p:nvSpPr>
        <p:spPr>
          <a:xfrm>
            <a:off x="1016000" y="563775"/>
            <a:ext cx="9611700" cy="5267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1000"/>
              </a:spcBef>
              <a:spcAft>
                <a:spcPts val="0"/>
              </a:spcAft>
              <a:buNone/>
            </a:pPr>
            <a:r>
              <a:t/>
            </a:r>
            <a:endParaRPr sz="4400">
              <a:latin typeface="Arial"/>
              <a:ea typeface="Arial"/>
              <a:cs typeface="Arial"/>
              <a:sym typeface="Arial"/>
            </a:endParaRPr>
          </a:p>
          <a:p>
            <a:pPr indent="457200" lvl="0" marL="3200400" rtl="0" algn="l">
              <a:lnSpc>
                <a:spcPct val="115000"/>
              </a:lnSpc>
              <a:spcBef>
                <a:spcPts val="0"/>
              </a:spcBef>
              <a:spcAft>
                <a:spcPts val="0"/>
              </a:spcAft>
              <a:buNone/>
            </a:pPr>
            <a:r>
              <a:rPr b="1" lang="en-US" sz="14400">
                <a:latin typeface="Arial"/>
                <a:ea typeface="Arial"/>
                <a:cs typeface="Arial"/>
                <a:sym typeface="Arial"/>
              </a:rPr>
              <a:t>Recruitment</a:t>
            </a:r>
            <a:endParaRPr b="1" sz="14400">
              <a:latin typeface="Arial"/>
              <a:ea typeface="Arial"/>
              <a:cs typeface="Arial"/>
              <a:sym typeface="Arial"/>
            </a:endParaRPr>
          </a:p>
          <a:p>
            <a:pPr indent="0" lvl="0" marL="609600" rtl="0" algn="ctr">
              <a:lnSpc>
                <a:spcPct val="115000"/>
              </a:lnSpc>
              <a:spcBef>
                <a:spcPts val="1200"/>
              </a:spcBef>
              <a:spcAft>
                <a:spcPts val="0"/>
              </a:spcAft>
              <a:buClr>
                <a:schemeClr val="dk1"/>
              </a:buClr>
              <a:buSzPts val="275"/>
              <a:buFont typeface="Arial"/>
              <a:buNone/>
            </a:pPr>
            <a:r>
              <a:rPr lang="en-US" sz="4703" u="sng">
                <a:solidFill>
                  <a:schemeClr val="hlink"/>
                </a:solidFill>
                <a:latin typeface="Arial"/>
                <a:ea typeface="Arial"/>
                <a:cs typeface="Arial"/>
                <a:sym typeface="Arial"/>
                <a:hlinkClick r:id="rId4"/>
              </a:rPr>
              <a:t>http://gpdnet.uncc.edu</a:t>
            </a:r>
            <a:endParaRPr b="1" sz="8000">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a:latin typeface="Arial"/>
              <a:ea typeface="Arial"/>
              <a:cs typeface="Arial"/>
              <a:sym typeface="Arial"/>
            </a:endParaRPr>
          </a:p>
          <a:p>
            <a:pPr indent="0" lvl="0" marL="609600" rtl="0" algn="ctr">
              <a:lnSpc>
                <a:spcPct val="115000"/>
              </a:lnSpc>
              <a:spcBef>
                <a:spcPts val="1200"/>
              </a:spcBef>
              <a:spcAft>
                <a:spcPts val="0"/>
              </a:spcAft>
              <a:buNone/>
            </a:pPr>
            <a:r>
              <a:t/>
            </a:r>
            <a:endParaRPr sz="4703" u="sng">
              <a:latin typeface="Arial"/>
              <a:ea typeface="Arial"/>
              <a:cs typeface="Arial"/>
              <a:sym typeface="Arial"/>
            </a:endParaRPr>
          </a:p>
          <a:p>
            <a:pPr indent="0" lvl="0" marL="609600" rtl="0" algn="ctr">
              <a:lnSpc>
                <a:spcPct val="115000"/>
              </a:lnSpc>
              <a:spcBef>
                <a:spcPts val="1200"/>
              </a:spcBef>
              <a:spcAft>
                <a:spcPts val="0"/>
              </a:spcAft>
              <a:buNone/>
            </a:pPr>
            <a:r>
              <a:t/>
            </a:r>
            <a:endParaRPr sz="4703" u="sng">
              <a:latin typeface="Arial"/>
              <a:ea typeface="Arial"/>
              <a:cs typeface="Arial"/>
              <a:sym typeface="Arial"/>
            </a:endParaRPr>
          </a:p>
          <a:p>
            <a:pPr indent="0" lvl="0" marL="609600" rtl="0" algn="ctr">
              <a:lnSpc>
                <a:spcPct val="115000"/>
              </a:lnSpc>
              <a:spcBef>
                <a:spcPts val="1200"/>
              </a:spcBef>
              <a:spcAft>
                <a:spcPts val="0"/>
              </a:spcAft>
              <a:buNone/>
            </a:pPr>
            <a:r>
              <a:t/>
            </a:r>
            <a:endParaRPr sz="4703" u="sng">
              <a:latin typeface="Arial"/>
              <a:ea typeface="Arial"/>
              <a:cs typeface="Arial"/>
              <a:sym typeface="Arial"/>
            </a:endParaRPr>
          </a:p>
          <a:p>
            <a:pPr indent="0" lvl="0" marL="609600" rtl="0" algn="ctr">
              <a:lnSpc>
                <a:spcPct val="115000"/>
              </a:lnSpc>
              <a:spcBef>
                <a:spcPts val="1200"/>
              </a:spcBef>
              <a:spcAft>
                <a:spcPts val="0"/>
              </a:spcAft>
              <a:buNone/>
            </a:pPr>
            <a:r>
              <a:t/>
            </a:r>
            <a:endParaRPr sz="4703" u="sng">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l">
              <a:lnSpc>
                <a:spcPct val="115000"/>
              </a:lnSpc>
              <a:spcBef>
                <a:spcPts val="1200"/>
              </a:spcBef>
              <a:spcAft>
                <a:spcPts val="0"/>
              </a:spcAft>
              <a:buNone/>
            </a:pPr>
            <a:r>
              <a:t/>
            </a:r>
            <a:endParaRPr i="1" sz="3485">
              <a:solidFill>
                <a:srgbClr val="006600"/>
              </a:solidFill>
              <a:latin typeface="Arial"/>
              <a:ea typeface="Arial"/>
              <a:cs typeface="Arial"/>
              <a:sym typeface="Arial"/>
            </a:endParaRPr>
          </a:p>
          <a:p>
            <a:pPr indent="0" lvl="0" marL="609600" rtl="0" algn="l">
              <a:lnSpc>
                <a:spcPct val="115000"/>
              </a:lnSpc>
              <a:spcBef>
                <a:spcPts val="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609600" rtl="0" algn="l">
              <a:lnSpc>
                <a:spcPct val="115000"/>
              </a:lnSpc>
              <a:spcBef>
                <a:spcPts val="1200"/>
              </a:spcBef>
              <a:spcAft>
                <a:spcPts val="0"/>
              </a:spcAft>
              <a:buNone/>
            </a:pPr>
            <a:r>
              <a:t/>
            </a:r>
            <a:endParaRPr sz="3800">
              <a:latin typeface="Arial"/>
              <a:ea typeface="Arial"/>
              <a:cs typeface="Arial"/>
              <a:sym typeface="Arial"/>
            </a:endParaRPr>
          </a:p>
          <a:p>
            <a:pPr indent="0" lvl="0" marL="0" rtl="0" algn="ctr">
              <a:spcBef>
                <a:spcPts val="1200"/>
              </a:spcBef>
              <a:spcAft>
                <a:spcPts val="0"/>
              </a:spcAft>
              <a:buClr>
                <a:srgbClr val="008000"/>
              </a:buClr>
              <a:buSzPct val="63157"/>
              <a:buFont typeface="Arial"/>
              <a:buNone/>
            </a:pPr>
            <a:r>
              <a:t/>
            </a:r>
            <a:endParaRPr sz="3800">
              <a:latin typeface="Arial"/>
              <a:ea typeface="Arial"/>
              <a:cs typeface="Arial"/>
              <a:sym typeface="Arial"/>
            </a:endParaRPr>
          </a:p>
        </p:txBody>
      </p:sp>
      <p:pic>
        <p:nvPicPr>
          <p:cNvPr id="320" name="Google Shape;320;p45"/>
          <p:cNvPicPr preferRelativeResize="0"/>
          <p:nvPr/>
        </p:nvPicPr>
        <p:blipFill>
          <a:blip r:embed="rId5">
            <a:alphaModFix/>
          </a:blip>
          <a:stretch>
            <a:fillRect/>
          </a:stretch>
        </p:blipFill>
        <p:spPr>
          <a:xfrm>
            <a:off x="2312775" y="1889625"/>
            <a:ext cx="7481600" cy="3765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Google Shape;325;p46"/>
          <p:cNvSpPr txBox="1"/>
          <p:nvPr>
            <p:ph type="title"/>
          </p:nvPr>
        </p:nvSpPr>
        <p:spPr>
          <a:xfrm>
            <a:off x="390025" y="608900"/>
            <a:ext cx="113271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4260">
              <a:solidFill>
                <a:srgbClr val="274E13"/>
              </a:solidFill>
              <a:latin typeface="Arial"/>
              <a:ea typeface="Arial"/>
              <a:cs typeface="Arial"/>
              <a:sym typeface="Arial"/>
            </a:endParaRPr>
          </a:p>
        </p:txBody>
      </p:sp>
      <p:sp>
        <p:nvSpPr>
          <p:cNvPr id="326" name="Google Shape;326;p46"/>
          <p:cNvSpPr txBox="1"/>
          <p:nvPr>
            <p:ph idx="1" type="body"/>
          </p:nvPr>
        </p:nvSpPr>
        <p:spPr>
          <a:xfrm>
            <a:off x="390150" y="1185875"/>
            <a:ext cx="10896900" cy="4567200"/>
          </a:xfrm>
          <a:prstGeom prst="rect">
            <a:avLst/>
          </a:prstGeom>
          <a:noFill/>
          <a:ln>
            <a:noFill/>
          </a:ln>
        </p:spPr>
        <p:txBody>
          <a:bodyPr anchorCtr="0" anchor="t" bIns="45700" lIns="91425" spcFirstLastPara="1" rIns="91425" wrap="square" tIns="45700">
            <a:normAutofit/>
          </a:bodyPr>
          <a:lstStyle/>
          <a:p>
            <a:pPr indent="0" lvl="0" marL="0" rtl="0" algn="ctr">
              <a:lnSpc>
                <a:spcPct val="115000"/>
              </a:lnSpc>
              <a:spcBef>
                <a:spcPts val="1100"/>
              </a:spcBef>
              <a:spcAft>
                <a:spcPts val="0"/>
              </a:spcAft>
              <a:buNone/>
            </a:pPr>
            <a:r>
              <a:rPr b="1" lang="en-US" sz="4372">
                <a:solidFill>
                  <a:srgbClr val="274E13"/>
                </a:solidFill>
                <a:latin typeface="Arial"/>
                <a:ea typeface="Arial"/>
                <a:cs typeface="Arial"/>
                <a:sym typeface="Arial"/>
              </a:rPr>
              <a:t>Q and A</a:t>
            </a:r>
            <a:endParaRPr b="1" sz="4372">
              <a:solidFill>
                <a:srgbClr val="274E13"/>
              </a:solidFill>
              <a:latin typeface="Arial"/>
              <a:ea typeface="Arial"/>
              <a:cs typeface="Arial"/>
              <a:sym typeface="Arial"/>
            </a:endParaRPr>
          </a:p>
          <a:p>
            <a:pPr indent="0" lvl="0" marL="457200" rtl="0" algn="ctr">
              <a:lnSpc>
                <a:spcPct val="115000"/>
              </a:lnSpc>
              <a:spcBef>
                <a:spcPts val="1100"/>
              </a:spcBef>
              <a:spcAft>
                <a:spcPts val="0"/>
              </a:spcAft>
              <a:buNone/>
            </a:pPr>
            <a:r>
              <a:rPr lang="en-US" sz="3472">
                <a:solidFill>
                  <a:srgbClr val="274E13"/>
                </a:solidFill>
                <a:latin typeface="Arial"/>
                <a:ea typeface="Arial"/>
                <a:cs typeface="Arial"/>
                <a:sym typeface="Arial"/>
              </a:rPr>
              <a:t>What questions do you have? </a:t>
            </a:r>
            <a:endParaRPr sz="3472">
              <a:solidFill>
                <a:srgbClr val="274E13"/>
              </a:solidFill>
              <a:latin typeface="Arial"/>
              <a:ea typeface="Arial"/>
              <a:cs typeface="Arial"/>
              <a:sym typeface="Arial"/>
            </a:endParaRPr>
          </a:p>
          <a:p>
            <a:pPr indent="0" lvl="0" marL="457200" rtl="0" algn="ctr">
              <a:lnSpc>
                <a:spcPct val="115000"/>
              </a:lnSpc>
              <a:spcBef>
                <a:spcPts val="1100"/>
              </a:spcBef>
              <a:spcAft>
                <a:spcPts val="0"/>
              </a:spcAft>
              <a:buNone/>
            </a:pPr>
            <a:r>
              <a:rPr lang="en-US" sz="3472">
                <a:solidFill>
                  <a:srgbClr val="274E13"/>
                </a:solidFill>
                <a:latin typeface="Arial"/>
                <a:ea typeface="Arial"/>
                <a:cs typeface="Arial"/>
                <a:sym typeface="Arial"/>
              </a:rPr>
              <a:t>Please drop them in the Chat.</a:t>
            </a:r>
            <a:endParaRPr sz="3472">
              <a:solidFill>
                <a:srgbClr val="274E13"/>
              </a:solidFill>
              <a:latin typeface="Arial"/>
              <a:ea typeface="Arial"/>
              <a:cs typeface="Arial"/>
              <a:sym typeface="Arial"/>
            </a:endParaRPr>
          </a:p>
          <a:p>
            <a:pPr indent="0" lvl="0" marL="457200" rtl="0" algn="ctr">
              <a:lnSpc>
                <a:spcPct val="115000"/>
              </a:lnSpc>
              <a:spcBef>
                <a:spcPts val="1100"/>
              </a:spcBef>
              <a:spcAft>
                <a:spcPts val="0"/>
              </a:spcAft>
              <a:buNone/>
            </a:pPr>
            <a:r>
              <a:t/>
            </a:r>
            <a:endParaRPr b="1" sz="3072">
              <a:solidFill>
                <a:srgbClr val="274E13"/>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sp>
        <p:nvSpPr>
          <p:cNvPr id="327" name="Google Shape;327;p46"/>
          <p:cNvSpPr txBox="1"/>
          <p:nvPr/>
        </p:nvSpPr>
        <p:spPr>
          <a:xfrm>
            <a:off x="61225" y="114300"/>
            <a:ext cx="1219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8" name="Google Shape;328;p46"/>
          <p:cNvSpPr txBox="1"/>
          <p:nvPr/>
        </p:nvSpPr>
        <p:spPr>
          <a:xfrm>
            <a:off x="8265025" y="1512475"/>
            <a:ext cx="3452100" cy="167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600" u="sng">
              <a:solidFill>
                <a:schemeClr val="hlink"/>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0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329" name="Google Shape;329;p46"/>
          <p:cNvPicPr preferRelativeResize="0"/>
          <p:nvPr/>
        </p:nvPicPr>
        <p:blipFill>
          <a:blip r:embed="rId4">
            <a:alphaModFix/>
          </a:blip>
          <a:stretch>
            <a:fillRect/>
          </a:stretch>
        </p:blipFill>
        <p:spPr>
          <a:xfrm>
            <a:off x="4382550" y="3750988"/>
            <a:ext cx="3181350" cy="1438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390025" y="608900"/>
            <a:ext cx="130500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3100">
                <a:latin typeface="Arial"/>
                <a:ea typeface="Arial"/>
                <a:cs typeface="Arial"/>
                <a:sym typeface="Arial"/>
              </a:rPr>
              <a:t>Resource: GRAD 6/8xxx Topics on Diversity and Inclusion</a:t>
            </a:r>
            <a:endParaRPr b="1" sz="4260">
              <a:solidFill>
                <a:srgbClr val="274E13"/>
              </a:solidFill>
              <a:latin typeface="Arial"/>
              <a:ea typeface="Arial"/>
              <a:cs typeface="Arial"/>
              <a:sym typeface="Arial"/>
            </a:endParaRPr>
          </a:p>
        </p:txBody>
      </p:sp>
      <p:sp>
        <p:nvSpPr>
          <p:cNvPr id="102" name="Google Shape;102;p16"/>
          <p:cNvSpPr txBox="1"/>
          <p:nvPr>
            <p:ph idx="1" type="body"/>
          </p:nvPr>
        </p:nvSpPr>
        <p:spPr>
          <a:xfrm>
            <a:off x="520050" y="1251350"/>
            <a:ext cx="11197200" cy="49254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15000"/>
              </a:lnSpc>
              <a:spcBef>
                <a:spcPts val="1100"/>
              </a:spcBef>
              <a:spcAft>
                <a:spcPts val="0"/>
              </a:spcAft>
              <a:buNone/>
            </a:pPr>
            <a:r>
              <a:rPr b="1" lang="en-US" sz="2572">
                <a:latin typeface="Arial"/>
                <a:ea typeface="Arial"/>
                <a:cs typeface="Arial"/>
                <a:sym typeface="Arial"/>
              </a:rPr>
              <a:t>Course Description</a:t>
            </a:r>
            <a:endParaRPr b="1" sz="2572">
              <a:latin typeface="Arial"/>
              <a:ea typeface="Arial"/>
              <a:cs typeface="Arial"/>
              <a:sym typeface="Arial"/>
            </a:endParaRPr>
          </a:p>
          <a:p>
            <a:pPr indent="0" lvl="0" marL="0" rtl="0" algn="l">
              <a:lnSpc>
                <a:spcPct val="115000"/>
              </a:lnSpc>
              <a:spcBef>
                <a:spcPts val="1100"/>
              </a:spcBef>
              <a:spcAft>
                <a:spcPts val="0"/>
              </a:spcAft>
              <a:buNone/>
            </a:pPr>
            <a:r>
              <a:rPr lang="en-US" sz="2372">
                <a:latin typeface="Arial"/>
                <a:ea typeface="Arial"/>
                <a:cs typeface="Arial"/>
                <a:sym typeface="Arial"/>
              </a:rPr>
              <a:t>The objective of this course is to explore diversity and inclusion from various multi-disciplinary perspectives. Diversity is often equated with a disciplinary view rooted in social justice. Yet, over the last few years research in diversity has demonstrated numerous disciplinary-specific points of view. Groups with more diversity perform better than other groups. Companies with a diverse employee base tend to produce better financially. These various discipline-specific findings provide a strong case for why diversity matters. Given the value of diversity, how do we build organizations and systems that are inclusive.</a:t>
            </a:r>
            <a:endParaRPr sz="2372">
              <a:latin typeface="Arial"/>
              <a:ea typeface="Arial"/>
              <a:cs typeface="Arial"/>
              <a:sym typeface="Arial"/>
            </a:endParaRPr>
          </a:p>
          <a:p>
            <a:pPr indent="0" lvl="0" marL="0" rtl="0" algn="l">
              <a:lnSpc>
                <a:spcPct val="115000"/>
              </a:lnSpc>
              <a:spcBef>
                <a:spcPts val="1100"/>
              </a:spcBef>
              <a:spcAft>
                <a:spcPts val="0"/>
              </a:spcAft>
              <a:buNone/>
            </a:pPr>
            <a:r>
              <a:rPr b="1" lang="en-US" sz="2572">
                <a:latin typeface="Arial"/>
                <a:ea typeface="Arial"/>
                <a:cs typeface="Arial"/>
                <a:sym typeface="Arial"/>
              </a:rPr>
              <a:t>Course Objectives</a:t>
            </a:r>
            <a:endParaRPr b="1" sz="2572">
              <a:latin typeface="Arial"/>
              <a:ea typeface="Arial"/>
              <a:cs typeface="Arial"/>
              <a:sym typeface="Arial"/>
            </a:endParaRPr>
          </a:p>
          <a:p>
            <a:pPr indent="0" lvl="0" marL="0" rtl="0" algn="l">
              <a:lnSpc>
                <a:spcPct val="115000"/>
              </a:lnSpc>
              <a:spcBef>
                <a:spcPts val="1100"/>
              </a:spcBef>
              <a:spcAft>
                <a:spcPts val="0"/>
              </a:spcAft>
              <a:buNone/>
            </a:pPr>
            <a:r>
              <a:rPr lang="en-US" sz="2372">
                <a:latin typeface="Arial"/>
                <a:ea typeface="Arial"/>
                <a:cs typeface="Arial"/>
                <a:sym typeface="Arial"/>
              </a:rPr>
              <a:t>Having successfully completed this course, students will be able to:</a:t>
            </a:r>
            <a:endParaRPr sz="2372">
              <a:latin typeface="Arial"/>
              <a:ea typeface="Arial"/>
              <a:cs typeface="Arial"/>
              <a:sym typeface="Arial"/>
            </a:endParaRPr>
          </a:p>
          <a:p>
            <a:pPr indent="-345353" lvl="0" marL="457200" rtl="0" algn="l">
              <a:lnSpc>
                <a:spcPct val="115000"/>
              </a:lnSpc>
              <a:spcBef>
                <a:spcPts val="1100"/>
              </a:spcBef>
              <a:spcAft>
                <a:spcPts val="0"/>
              </a:spcAft>
              <a:buSzPct val="100000"/>
              <a:buChar char="●"/>
            </a:pPr>
            <a:r>
              <a:rPr lang="en-US" sz="2372">
                <a:latin typeface="Arial"/>
                <a:ea typeface="Arial"/>
                <a:cs typeface="Arial"/>
                <a:sym typeface="Arial"/>
              </a:rPr>
              <a:t>understand the value of a diverse and inclusive organization,</a:t>
            </a:r>
            <a:endParaRPr sz="2372">
              <a:latin typeface="Arial"/>
              <a:ea typeface="Arial"/>
              <a:cs typeface="Arial"/>
              <a:sym typeface="Arial"/>
            </a:endParaRPr>
          </a:p>
          <a:p>
            <a:pPr indent="-345353" lvl="0" marL="457200" rtl="0" algn="l">
              <a:lnSpc>
                <a:spcPct val="115000"/>
              </a:lnSpc>
              <a:spcBef>
                <a:spcPts val="0"/>
              </a:spcBef>
              <a:spcAft>
                <a:spcPts val="0"/>
              </a:spcAft>
              <a:buSzPct val="100000"/>
              <a:buChar char="●"/>
            </a:pPr>
            <a:r>
              <a:rPr lang="en-US" sz="2372">
                <a:latin typeface="Arial"/>
                <a:ea typeface="Arial"/>
                <a:cs typeface="Arial"/>
                <a:sym typeface="Arial"/>
              </a:rPr>
              <a:t>facilitate dialogue about diversity and inclusion,</a:t>
            </a:r>
            <a:endParaRPr sz="2372">
              <a:latin typeface="Arial"/>
              <a:ea typeface="Arial"/>
              <a:cs typeface="Arial"/>
              <a:sym typeface="Arial"/>
            </a:endParaRPr>
          </a:p>
          <a:p>
            <a:pPr indent="-345353" lvl="0" marL="457200" rtl="0" algn="l">
              <a:lnSpc>
                <a:spcPct val="115000"/>
              </a:lnSpc>
              <a:spcBef>
                <a:spcPts val="0"/>
              </a:spcBef>
              <a:spcAft>
                <a:spcPts val="0"/>
              </a:spcAft>
              <a:buSzPct val="100000"/>
              <a:buChar char="●"/>
            </a:pPr>
            <a:r>
              <a:rPr lang="en-US" sz="2372">
                <a:latin typeface="Arial"/>
                <a:ea typeface="Arial"/>
                <a:cs typeface="Arial"/>
                <a:sym typeface="Arial"/>
              </a:rPr>
              <a:t>articulate research and practice in support of diversity and inclusion.</a:t>
            </a:r>
            <a:endParaRPr sz="3072">
              <a:solidFill>
                <a:srgbClr val="595959"/>
              </a:solidFill>
              <a:latin typeface="Arial"/>
              <a:ea typeface="Arial"/>
              <a:cs typeface="Arial"/>
              <a:sym typeface="Arial"/>
            </a:endParaRPr>
          </a:p>
          <a:p>
            <a:pPr indent="0" lvl="0" marL="609600" rtl="0" algn="l">
              <a:lnSpc>
                <a:spcPct val="115000"/>
              </a:lnSpc>
              <a:spcBef>
                <a:spcPts val="1100"/>
              </a:spcBef>
              <a:spcAft>
                <a:spcPts val="1200"/>
              </a:spcAft>
              <a:buNone/>
            </a:pPr>
            <a:r>
              <a:t/>
            </a:r>
            <a:endParaRPr sz="3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7"/>
          <p:cNvSpPr txBox="1"/>
          <p:nvPr>
            <p:ph idx="1" type="body"/>
          </p:nvPr>
        </p:nvSpPr>
        <p:spPr>
          <a:xfrm>
            <a:off x="520050" y="771525"/>
            <a:ext cx="11197200" cy="5405100"/>
          </a:xfrm>
          <a:prstGeom prst="rect">
            <a:avLst/>
          </a:prstGeom>
          <a:noFill/>
          <a:ln>
            <a:noFill/>
          </a:ln>
        </p:spPr>
        <p:txBody>
          <a:bodyPr anchorCtr="0" anchor="t" bIns="45700" lIns="91425" spcFirstLastPara="1" rIns="91425" wrap="square" tIns="45700">
            <a:normAutofit fontScale="77500" lnSpcReduction="20000"/>
          </a:bodyPr>
          <a:lstStyle/>
          <a:p>
            <a:pPr indent="0" lvl="0" marL="457200" rtl="0" algn="ctr">
              <a:lnSpc>
                <a:spcPct val="115000"/>
              </a:lnSpc>
              <a:spcBef>
                <a:spcPts val="1100"/>
              </a:spcBef>
              <a:spcAft>
                <a:spcPts val="0"/>
              </a:spcAft>
              <a:buNone/>
            </a:pPr>
            <a:r>
              <a:t/>
            </a:r>
            <a:endParaRPr sz="3472">
              <a:solidFill>
                <a:srgbClr val="595959"/>
              </a:solidFill>
              <a:latin typeface="Arial"/>
              <a:ea typeface="Arial"/>
              <a:cs typeface="Arial"/>
              <a:sym typeface="Arial"/>
            </a:endParaRPr>
          </a:p>
          <a:p>
            <a:pPr indent="0" lvl="0" marL="457200" rtl="0" algn="ctr">
              <a:lnSpc>
                <a:spcPct val="115000"/>
              </a:lnSpc>
              <a:spcBef>
                <a:spcPts val="1100"/>
              </a:spcBef>
              <a:spcAft>
                <a:spcPts val="0"/>
              </a:spcAft>
              <a:buNone/>
            </a:pPr>
            <a:r>
              <a:rPr b="1" lang="en-US" sz="3730">
                <a:solidFill>
                  <a:srgbClr val="595959"/>
                </a:solidFill>
                <a:latin typeface="Arial"/>
                <a:ea typeface="Arial"/>
                <a:cs typeface="Arial"/>
                <a:sym typeface="Arial"/>
              </a:rPr>
              <a:t>Graduate Policy Equity Audit</a:t>
            </a:r>
            <a:endParaRPr b="1" sz="3730">
              <a:solidFill>
                <a:srgbClr val="595959"/>
              </a:solidFill>
              <a:latin typeface="Arial"/>
              <a:ea typeface="Arial"/>
              <a:cs typeface="Arial"/>
              <a:sym typeface="Arial"/>
            </a:endParaRPr>
          </a:p>
          <a:p>
            <a:pPr indent="0" lvl="0" marL="457200" rtl="0" algn="l">
              <a:lnSpc>
                <a:spcPct val="115000"/>
              </a:lnSpc>
              <a:spcBef>
                <a:spcPts val="1100"/>
              </a:spcBef>
              <a:spcAft>
                <a:spcPts val="0"/>
              </a:spcAft>
              <a:buNone/>
            </a:pPr>
            <a:r>
              <a:rPr lang="en-US" sz="2958">
                <a:solidFill>
                  <a:srgbClr val="595959"/>
                </a:solidFill>
                <a:latin typeface="Arial"/>
                <a:ea typeface="Arial"/>
                <a:cs typeface="Arial"/>
                <a:sym typeface="Arial"/>
              </a:rPr>
              <a:t>Charged by Academic Affairs</a:t>
            </a:r>
            <a:endParaRPr sz="2958">
              <a:solidFill>
                <a:srgbClr val="595959"/>
              </a:solidFill>
              <a:latin typeface="Arial"/>
              <a:ea typeface="Arial"/>
              <a:cs typeface="Arial"/>
              <a:sym typeface="Arial"/>
            </a:endParaRPr>
          </a:p>
          <a:p>
            <a:pPr indent="-360116" lvl="0" marL="457200" rtl="0" algn="l">
              <a:lnSpc>
                <a:spcPct val="115000"/>
              </a:lnSpc>
              <a:spcBef>
                <a:spcPts val="1100"/>
              </a:spcBef>
              <a:spcAft>
                <a:spcPts val="0"/>
              </a:spcAft>
              <a:buClr>
                <a:srgbClr val="595959"/>
              </a:buClr>
              <a:buSzPct val="100000"/>
              <a:buFont typeface="Arial"/>
              <a:buChar char="•"/>
            </a:pPr>
            <a:r>
              <a:rPr lang="en-US" sz="2672">
                <a:solidFill>
                  <a:srgbClr val="595959"/>
                </a:solidFill>
                <a:latin typeface="Arial"/>
                <a:ea typeface="Arial"/>
                <a:cs typeface="Arial"/>
                <a:sym typeface="Arial"/>
              </a:rPr>
              <a:t>Susan McCarter</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Matt Parrow</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Oscar Lansen</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Manuel Perez</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TBD - Graduate Council rep</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Ex Officio - Katherine Hall-Hertel</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Ex Officio - Sandy Krause</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Ex Officio - Leslie Zenk</a:t>
            </a:r>
            <a:endParaRPr sz="2672">
              <a:solidFill>
                <a:srgbClr val="595959"/>
              </a:solidFill>
              <a:latin typeface="Arial"/>
              <a:ea typeface="Arial"/>
              <a:cs typeface="Arial"/>
              <a:sym typeface="Arial"/>
            </a:endParaRPr>
          </a:p>
          <a:p>
            <a:pPr indent="-360116" lvl="0" marL="457200" rtl="0" algn="l">
              <a:lnSpc>
                <a:spcPct val="115000"/>
              </a:lnSpc>
              <a:spcBef>
                <a:spcPts val="0"/>
              </a:spcBef>
              <a:spcAft>
                <a:spcPts val="0"/>
              </a:spcAft>
              <a:buClr>
                <a:srgbClr val="595959"/>
              </a:buClr>
              <a:buSzPct val="100000"/>
              <a:buFont typeface="Arial"/>
              <a:buChar char="•"/>
            </a:pPr>
            <a:r>
              <a:rPr lang="en-US" sz="2672">
                <a:solidFill>
                  <a:srgbClr val="595959"/>
                </a:solidFill>
                <a:latin typeface="Arial"/>
                <a:ea typeface="Arial"/>
                <a:cs typeface="Arial"/>
                <a:sym typeface="Arial"/>
              </a:rPr>
              <a:t>GA - Kelcie Grenier</a:t>
            </a:r>
            <a:endParaRPr sz="2672">
              <a:solidFill>
                <a:srgbClr val="595959"/>
              </a:solidFill>
              <a:latin typeface="Arial"/>
              <a:ea typeface="Arial"/>
              <a:cs typeface="Arial"/>
              <a:sym typeface="Arial"/>
            </a:endParaRPr>
          </a:p>
          <a:p>
            <a:pPr indent="0" lvl="0" marL="457200" rtl="0" algn="ctr">
              <a:lnSpc>
                <a:spcPct val="115000"/>
              </a:lnSpc>
              <a:spcBef>
                <a:spcPts val="1100"/>
              </a:spcBef>
              <a:spcAft>
                <a:spcPts val="0"/>
              </a:spcAft>
              <a:buNone/>
            </a:pPr>
            <a:r>
              <a:t/>
            </a:r>
            <a:endParaRPr sz="3072">
              <a:solidFill>
                <a:srgbClr val="595959"/>
              </a:solidFill>
              <a:latin typeface="Arial"/>
              <a:ea typeface="Arial"/>
              <a:cs typeface="Arial"/>
              <a:sym typeface="Arial"/>
            </a:endParaRPr>
          </a:p>
          <a:p>
            <a:pPr indent="0" lvl="0" marL="609600" rtl="0" algn="ctr">
              <a:lnSpc>
                <a:spcPct val="115000"/>
              </a:lnSpc>
              <a:spcBef>
                <a:spcPts val="1100"/>
              </a:spcBef>
              <a:spcAft>
                <a:spcPts val="1200"/>
              </a:spcAft>
              <a:buNone/>
            </a:pPr>
            <a:r>
              <a:t/>
            </a:r>
            <a:endParaRPr sz="38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18"/>
          <p:cNvSpPr txBox="1"/>
          <p:nvPr>
            <p:ph type="title"/>
          </p:nvPr>
        </p:nvSpPr>
        <p:spPr>
          <a:xfrm>
            <a:off x="390025" y="608900"/>
            <a:ext cx="11511600" cy="723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990"/>
              <a:buFont typeface="Arial"/>
              <a:buNone/>
            </a:pPr>
            <a:r>
              <a:t/>
            </a:r>
            <a:endParaRPr sz="3220">
              <a:solidFill>
                <a:srgbClr val="274E13"/>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b="1" lang="en-US" sz="3100">
                <a:latin typeface="Arial"/>
                <a:ea typeface="Arial"/>
                <a:cs typeface="Arial"/>
                <a:sym typeface="Arial"/>
              </a:rPr>
              <a:t>Supporting Students</a:t>
            </a:r>
            <a:endParaRPr b="1" sz="3100">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t/>
            </a:r>
            <a:endParaRPr b="1" sz="3100">
              <a:latin typeface="Arial"/>
              <a:ea typeface="Arial"/>
              <a:cs typeface="Arial"/>
              <a:sym typeface="Arial"/>
            </a:endParaRPr>
          </a:p>
        </p:txBody>
      </p:sp>
      <p:sp>
        <p:nvSpPr>
          <p:cNvPr id="113" name="Google Shape;113;p18"/>
          <p:cNvSpPr txBox="1"/>
          <p:nvPr>
            <p:ph idx="1" type="body"/>
          </p:nvPr>
        </p:nvSpPr>
        <p:spPr>
          <a:xfrm>
            <a:off x="520050" y="1251350"/>
            <a:ext cx="11197200" cy="4925400"/>
          </a:xfrm>
          <a:prstGeom prst="rect">
            <a:avLst/>
          </a:prstGeom>
          <a:noFill/>
          <a:ln>
            <a:noFill/>
          </a:ln>
        </p:spPr>
        <p:txBody>
          <a:bodyPr anchorCtr="0" anchor="t" bIns="45700" lIns="91425" spcFirstLastPara="1" rIns="91425" wrap="square" tIns="45700">
            <a:normAutofit/>
          </a:bodyPr>
          <a:lstStyle/>
          <a:p>
            <a:pPr indent="0" lvl="0" marL="457200" rtl="0" algn="l">
              <a:lnSpc>
                <a:spcPct val="115000"/>
              </a:lnSpc>
              <a:spcBef>
                <a:spcPts val="1100"/>
              </a:spcBef>
              <a:spcAft>
                <a:spcPts val="0"/>
              </a:spcAft>
              <a:buNone/>
            </a:pPr>
            <a:r>
              <a:rPr b="1" lang="en-US" sz="3072">
                <a:solidFill>
                  <a:srgbClr val="274E13"/>
                </a:solidFill>
                <a:latin typeface="Arial"/>
                <a:ea typeface="Arial"/>
                <a:cs typeface="Arial"/>
                <a:sym typeface="Arial"/>
              </a:rPr>
              <a:t>Graduate Student Ombudsman - Dr. Bruce Taylor</a:t>
            </a:r>
            <a:endParaRPr b="1" sz="3072">
              <a:solidFill>
                <a:srgbClr val="274E13"/>
              </a:solidFill>
              <a:latin typeface="Arial"/>
              <a:ea typeface="Arial"/>
              <a:cs typeface="Arial"/>
              <a:sym typeface="Arial"/>
            </a:endParaRPr>
          </a:p>
          <a:p>
            <a:pPr indent="0" lvl="0" marL="457200" rtl="0" algn="ctr">
              <a:lnSpc>
                <a:spcPct val="115000"/>
              </a:lnSpc>
              <a:spcBef>
                <a:spcPts val="1100"/>
              </a:spcBef>
              <a:spcAft>
                <a:spcPts val="0"/>
              </a:spcAft>
              <a:buNone/>
            </a:pPr>
            <a:r>
              <a:t/>
            </a:r>
            <a:endParaRPr sz="2472">
              <a:solidFill>
                <a:srgbClr val="595959"/>
              </a:solidFill>
              <a:latin typeface="Arial"/>
              <a:ea typeface="Arial"/>
              <a:cs typeface="Arial"/>
              <a:sym typeface="Arial"/>
            </a:endParaRPr>
          </a:p>
          <a:p>
            <a:pPr indent="0" lvl="0" marL="457200" rtl="0" algn="l">
              <a:lnSpc>
                <a:spcPct val="115000"/>
              </a:lnSpc>
              <a:spcBef>
                <a:spcPts val="1100"/>
              </a:spcBef>
              <a:spcAft>
                <a:spcPts val="0"/>
              </a:spcAft>
              <a:buNone/>
            </a:pPr>
            <a:r>
              <a:t/>
            </a:r>
            <a:endParaRPr sz="2472">
              <a:solidFill>
                <a:srgbClr val="595959"/>
              </a:solidFill>
              <a:latin typeface="Arial"/>
              <a:ea typeface="Arial"/>
              <a:cs typeface="Arial"/>
              <a:sym typeface="Arial"/>
            </a:endParaRPr>
          </a:p>
          <a:p>
            <a:pPr indent="0" lvl="0" marL="457200" rtl="0" algn="l">
              <a:lnSpc>
                <a:spcPct val="115000"/>
              </a:lnSpc>
              <a:spcBef>
                <a:spcPts val="1100"/>
              </a:spcBef>
              <a:spcAft>
                <a:spcPts val="0"/>
              </a:spcAft>
              <a:buNone/>
            </a:pPr>
            <a:r>
              <a:t/>
            </a:r>
            <a:endParaRPr sz="2472">
              <a:solidFill>
                <a:srgbClr val="595959"/>
              </a:solidFill>
              <a:latin typeface="Arial"/>
              <a:ea typeface="Arial"/>
              <a:cs typeface="Arial"/>
              <a:sym typeface="Arial"/>
            </a:endParaRPr>
          </a:p>
          <a:p>
            <a:pPr indent="0" lvl="0" marL="914400" rtl="0" algn="l">
              <a:lnSpc>
                <a:spcPct val="115000"/>
              </a:lnSpc>
              <a:spcBef>
                <a:spcPts val="1100"/>
              </a:spcBef>
              <a:spcAft>
                <a:spcPts val="0"/>
              </a:spcAft>
              <a:buNone/>
            </a:pPr>
            <a:r>
              <a:t/>
            </a:r>
            <a:endParaRPr sz="3200">
              <a:latin typeface="Arial"/>
              <a:ea typeface="Arial"/>
              <a:cs typeface="Arial"/>
              <a:sym typeface="Arial"/>
            </a:endParaRPr>
          </a:p>
          <a:p>
            <a:pPr indent="-431800" lvl="0" marL="457200" rtl="0" algn="l">
              <a:lnSpc>
                <a:spcPct val="115000"/>
              </a:lnSpc>
              <a:spcBef>
                <a:spcPts val="1200"/>
              </a:spcBef>
              <a:spcAft>
                <a:spcPts val="0"/>
              </a:spcAft>
              <a:buSzPts val="3200"/>
              <a:buFont typeface="Arial"/>
              <a:buChar char="•"/>
            </a:pPr>
            <a:r>
              <a:rPr lang="en-US" sz="3200">
                <a:latin typeface="Arial"/>
                <a:ea typeface="Arial"/>
                <a:cs typeface="Arial"/>
                <a:sym typeface="Arial"/>
              </a:rPr>
              <a:t>Issues of fairness, process, financial distress, etc.</a:t>
            </a:r>
            <a:endParaRPr sz="3200">
              <a:latin typeface="Arial"/>
              <a:ea typeface="Arial"/>
              <a:cs typeface="Arial"/>
              <a:sym typeface="Arial"/>
            </a:endParaRPr>
          </a:p>
          <a:p>
            <a:pPr indent="-431800" lvl="0" marL="457200" rtl="0" algn="l">
              <a:lnSpc>
                <a:spcPct val="115000"/>
              </a:lnSpc>
              <a:spcBef>
                <a:spcPts val="0"/>
              </a:spcBef>
              <a:spcAft>
                <a:spcPts val="0"/>
              </a:spcAft>
              <a:buSzPts val="3200"/>
              <a:buFont typeface="Arial"/>
              <a:buChar char="•"/>
            </a:pPr>
            <a:r>
              <a:rPr lang="en-US" sz="3200">
                <a:latin typeface="Arial"/>
                <a:ea typeface="Arial"/>
                <a:cs typeface="Arial"/>
                <a:sym typeface="Arial"/>
              </a:rPr>
              <a:t>Confidential, to the extent possible, and objective</a:t>
            </a:r>
            <a:endParaRPr sz="3200">
              <a:latin typeface="Arial"/>
              <a:ea typeface="Arial"/>
              <a:cs typeface="Arial"/>
              <a:sym typeface="Arial"/>
            </a:endParaRPr>
          </a:p>
          <a:p>
            <a:pPr indent="-431800" lvl="0" marL="457200" rtl="0" algn="l">
              <a:lnSpc>
                <a:spcPct val="115000"/>
              </a:lnSpc>
              <a:spcBef>
                <a:spcPts val="0"/>
              </a:spcBef>
              <a:spcAft>
                <a:spcPts val="0"/>
              </a:spcAft>
              <a:buSzPts val="3200"/>
              <a:buFont typeface="Arial"/>
              <a:buChar char="•"/>
            </a:pPr>
            <a:r>
              <a:rPr lang="en-US" sz="3200">
                <a:latin typeface="Arial"/>
                <a:ea typeface="Arial"/>
                <a:cs typeface="Arial"/>
                <a:sym typeface="Arial"/>
              </a:rPr>
              <a:t>By appointment - 704-687-5347</a:t>
            </a:r>
            <a:endParaRPr sz="3200">
              <a:latin typeface="Arial"/>
              <a:ea typeface="Arial"/>
              <a:cs typeface="Arial"/>
              <a:sym typeface="Arial"/>
            </a:endParaRPr>
          </a:p>
        </p:txBody>
      </p:sp>
      <p:pic>
        <p:nvPicPr>
          <p:cNvPr id="114" name="Google Shape;114;p18"/>
          <p:cNvPicPr preferRelativeResize="0"/>
          <p:nvPr/>
        </p:nvPicPr>
        <p:blipFill>
          <a:blip r:embed="rId4">
            <a:alphaModFix/>
          </a:blip>
          <a:stretch>
            <a:fillRect/>
          </a:stretch>
        </p:blipFill>
        <p:spPr>
          <a:xfrm>
            <a:off x="5048250" y="2085975"/>
            <a:ext cx="2095500" cy="205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19"/>
          <p:cNvSpPr txBox="1"/>
          <p:nvPr>
            <p:ph idx="1" type="body"/>
          </p:nvPr>
        </p:nvSpPr>
        <p:spPr>
          <a:xfrm>
            <a:off x="308775" y="260025"/>
            <a:ext cx="11408400" cy="5916600"/>
          </a:xfrm>
          <a:prstGeom prst="rect">
            <a:avLst/>
          </a:prstGeom>
          <a:noFill/>
          <a:ln>
            <a:noFill/>
          </a:ln>
        </p:spPr>
        <p:txBody>
          <a:bodyPr anchorCtr="0" anchor="t" bIns="45700" lIns="91425" spcFirstLastPara="1" rIns="91425" wrap="square" tIns="45700">
            <a:normAutofit/>
          </a:bodyPr>
          <a:lstStyle/>
          <a:p>
            <a:pPr indent="0" lvl="0" marL="609600" rtl="0" algn="ctr">
              <a:lnSpc>
                <a:spcPct val="115000"/>
              </a:lnSpc>
              <a:spcBef>
                <a:spcPts val="0"/>
              </a:spcBef>
              <a:spcAft>
                <a:spcPts val="0"/>
              </a:spcAft>
              <a:buNone/>
            </a:pPr>
            <a:r>
              <a:rPr b="1" lang="en-US" sz="3800">
                <a:latin typeface="Arial"/>
                <a:ea typeface="Arial"/>
                <a:cs typeface="Arial"/>
                <a:sym typeface="Arial"/>
              </a:rPr>
              <a:t>Supporting Student Success</a:t>
            </a:r>
            <a:endParaRPr b="1" sz="38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4000">
              <a:solidFill>
                <a:srgbClr val="23573A"/>
              </a:solidFill>
              <a:latin typeface="Arial"/>
              <a:ea typeface="Arial"/>
              <a:cs typeface="Arial"/>
              <a:sym typeface="Arial"/>
            </a:endParaRPr>
          </a:p>
          <a:p>
            <a:pPr indent="0" lvl="0" marL="609600" rtl="0" algn="ctr">
              <a:lnSpc>
                <a:spcPct val="115000"/>
              </a:lnSpc>
              <a:spcBef>
                <a:spcPts val="0"/>
              </a:spcBef>
              <a:spcAft>
                <a:spcPts val="0"/>
              </a:spcAft>
              <a:buNone/>
            </a:pPr>
            <a:r>
              <a:rPr lang="en-US" sz="3800">
                <a:latin typeface="Arial"/>
                <a:ea typeface="Arial"/>
                <a:cs typeface="Arial"/>
                <a:sym typeface="Arial"/>
              </a:rPr>
              <a:t> </a:t>
            </a:r>
            <a:endParaRPr sz="38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sz="3800">
              <a:latin typeface="Arial"/>
              <a:ea typeface="Arial"/>
              <a:cs typeface="Arial"/>
              <a:sym typeface="Arial"/>
            </a:endParaRPr>
          </a:p>
          <a:p>
            <a:pPr indent="0" lvl="0" marL="609600" rtl="0" algn="ctr">
              <a:lnSpc>
                <a:spcPct val="115000"/>
              </a:lnSpc>
              <a:spcBef>
                <a:spcPts val="0"/>
              </a:spcBef>
              <a:spcAft>
                <a:spcPts val="1200"/>
              </a:spcAft>
              <a:buNone/>
            </a:pPr>
            <a:r>
              <a:t/>
            </a:r>
            <a:endParaRPr sz="3800">
              <a:latin typeface="Arial"/>
              <a:ea typeface="Arial"/>
              <a:cs typeface="Arial"/>
              <a:sym typeface="Arial"/>
            </a:endParaRPr>
          </a:p>
        </p:txBody>
      </p:sp>
      <p:pic>
        <p:nvPicPr>
          <p:cNvPr id="120" name="Google Shape;120;p19"/>
          <p:cNvPicPr preferRelativeResize="0"/>
          <p:nvPr/>
        </p:nvPicPr>
        <p:blipFill>
          <a:blip r:embed="rId4">
            <a:alphaModFix/>
          </a:blip>
          <a:stretch>
            <a:fillRect/>
          </a:stretch>
        </p:blipFill>
        <p:spPr>
          <a:xfrm>
            <a:off x="700075" y="901600"/>
            <a:ext cx="3686175" cy="4933925"/>
          </a:xfrm>
          <a:prstGeom prst="rect">
            <a:avLst/>
          </a:prstGeom>
          <a:noFill/>
          <a:ln>
            <a:noFill/>
          </a:ln>
        </p:spPr>
      </p:pic>
      <p:sp>
        <p:nvSpPr>
          <p:cNvPr id="121" name="Google Shape;121;p19"/>
          <p:cNvSpPr txBox="1"/>
          <p:nvPr/>
        </p:nvSpPr>
        <p:spPr>
          <a:xfrm>
            <a:off x="5686425" y="1457325"/>
            <a:ext cx="6505500" cy="22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4000">
                <a:solidFill>
                  <a:srgbClr val="23573A"/>
                </a:solidFill>
              </a:rPr>
              <a:t>•New name</a:t>
            </a:r>
            <a:endParaRPr sz="4000">
              <a:solidFill>
                <a:srgbClr val="23573A"/>
              </a:solidFill>
            </a:endParaRPr>
          </a:p>
          <a:p>
            <a:pPr indent="0" lvl="0" marL="0" rtl="0" algn="l">
              <a:lnSpc>
                <a:spcPct val="115000"/>
              </a:lnSpc>
              <a:spcBef>
                <a:spcPts val="0"/>
              </a:spcBef>
              <a:spcAft>
                <a:spcPts val="0"/>
              </a:spcAft>
              <a:buClr>
                <a:schemeClr val="dk1"/>
              </a:buClr>
              <a:buSzPts val="1100"/>
              <a:buFont typeface="Arial"/>
              <a:buNone/>
            </a:pPr>
            <a:r>
              <a:rPr lang="en-US" sz="4000">
                <a:solidFill>
                  <a:srgbClr val="23573A"/>
                </a:solidFill>
              </a:rPr>
              <a:t>•New logo</a:t>
            </a:r>
            <a:endParaRPr sz="4000">
              <a:solidFill>
                <a:srgbClr val="23573A"/>
              </a:solidFill>
            </a:endParaRPr>
          </a:p>
          <a:p>
            <a:pPr indent="0" lvl="0" marL="0" rtl="0" algn="l">
              <a:lnSpc>
                <a:spcPct val="115000"/>
              </a:lnSpc>
              <a:spcBef>
                <a:spcPts val="0"/>
              </a:spcBef>
              <a:spcAft>
                <a:spcPts val="0"/>
              </a:spcAft>
              <a:buClr>
                <a:schemeClr val="dk1"/>
              </a:buClr>
              <a:buSzPts val="1100"/>
              <a:buFont typeface="Arial"/>
              <a:buNone/>
            </a:pPr>
            <a:r>
              <a:rPr lang="en-US" sz="4000">
                <a:solidFill>
                  <a:srgbClr val="23573A"/>
                </a:solidFill>
              </a:rPr>
              <a:t>•New location coming soon!</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0"/>
          <p:cNvSpPr txBox="1"/>
          <p:nvPr>
            <p:ph idx="1" type="body"/>
          </p:nvPr>
        </p:nvSpPr>
        <p:spPr>
          <a:xfrm>
            <a:off x="308775" y="260025"/>
            <a:ext cx="11408400" cy="5916600"/>
          </a:xfrm>
          <a:prstGeom prst="rect">
            <a:avLst/>
          </a:prstGeom>
          <a:noFill/>
          <a:ln>
            <a:noFill/>
          </a:ln>
        </p:spPr>
        <p:txBody>
          <a:bodyPr anchorCtr="0" anchor="t" bIns="45700" lIns="91425" spcFirstLastPara="1" rIns="91425" wrap="square" tIns="45700">
            <a:normAutofit lnSpcReduction="10000"/>
          </a:bodyPr>
          <a:lstStyle/>
          <a:p>
            <a:pPr indent="0" lvl="0" marL="609600" rtl="0" algn="ctr">
              <a:lnSpc>
                <a:spcPct val="115000"/>
              </a:lnSpc>
              <a:spcBef>
                <a:spcPts val="0"/>
              </a:spcBef>
              <a:spcAft>
                <a:spcPts val="0"/>
              </a:spcAft>
              <a:buNone/>
            </a:pPr>
            <a:r>
              <a:t/>
            </a:r>
            <a:endParaRPr b="1" sz="3800">
              <a:latin typeface="Arial"/>
              <a:ea typeface="Arial"/>
              <a:cs typeface="Arial"/>
              <a:sym typeface="Arial"/>
            </a:endParaRPr>
          </a:p>
          <a:p>
            <a:pPr indent="0" lvl="0" marL="0" rtl="0" algn="l">
              <a:lnSpc>
                <a:spcPct val="115000"/>
              </a:lnSpc>
              <a:spcBef>
                <a:spcPts val="1200"/>
              </a:spcBef>
              <a:spcAft>
                <a:spcPts val="0"/>
              </a:spcAft>
              <a:buNone/>
            </a:pPr>
            <a:r>
              <a:t/>
            </a:r>
            <a:endParaRPr sz="4000">
              <a:solidFill>
                <a:srgbClr val="23573A"/>
              </a:solidFill>
              <a:latin typeface="Arial"/>
              <a:ea typeface="Arial"/>
              <a:cs typeface="Arial"/>
              <a:sym typeface="Arial"/>
            </a:endParaRPr>
          </a:p>
          <a:p>
            <a:pPr indent="0" lvl="0" marL="609600" rtl="0" algn="ctr">
              <a:lnSpc>
                <a:spcPct val="115000"/>
              </a:lnSpc>
              <a:spcBef>
                <a:spcPts val="0"/>
              </a:spcBef>
              <a:spcAft>
                <a:spcPts val="0"/>
              </a:spcAft>
              <a:buNone/>
            </a:pPr>
            <a:r>
              <a:rPr lang="en-US" sz="3800">
                <a:latin typeface="Arial"/>
                <a:ea typeface="Arial"/>
                <a:cs typeface="Arial"/>
                <a:sym typeface="Arial"/>
              </a:rPr>
              <a:t> </a:t>
            </a:r>
            <a:endParaRPr sz="3800">
              <a:latin typeface="Arial"/>
              <a:ea typeface="Arial"/>
              <a:cs typeface="Arial"/>
              <a:sym typeface="Arial"/>
            </a:endParaRPr>
          </a:p>
          <a:p>
            <a:pPr indent="0" lvl="0" marL="0" rtl="0" algn="l">
              <a:lnSpc>
                <a:spcPct val="115000"/>
              </a:lnSpc>
              <a:spcBef>
                <a:spcPts val="1200"/>
              </a:spcBef>
              <a:spcAft>
                <a:spcPts val="0"/>
              </a:spcAft>
              <a:buNone/>
            </a:pPr>
            <a:r>
              <a:rPr lang="en-US" sz="3600">
                <a:solidFill>
                  <a:srgbClr val="23573A"/>
                </a:solidFill>
                <a:latin typeface="Arial"/>
                <a:ea typeface="Arial"/>
                <a:cs typeface="Arial"/>
                <a:sym typeface="Arial"/>
              </a:rPr>
              <a:t>Upcoming initiatives</a:t>
            </a:r>
            <a:endParaRPr sz="3600">
              <a:solidFill>
                <a:srgbClr val="23573A"/>
              </a:solidFill>
              <a:latin typeface="Arial"/>
              <a:ea typeface="Arial"/>
              <a:cs typeface="Arial"/>
              <a:sym typeface="Arial"/>
            </a:endParaRPr>
          </a:p>
          <a:p>
            <a:pPr indent="457200" lvl="0" marL="0" rtl="0" algn="l">
              <a:lnSpc>
                <a:spcPct val="115000"/>
              </a:lnSpc>
              <a:spcBef>
                <a:spcPts val="0"/>
              </a:spcBef>
              <a:spcAft>
                <a:spcPts val="0"/>
              </a:spcAft>
              <a:buNone/>
            </a:pPr>
            <a:r>
              <a:rPr lang="en-US" sz="3600">
                <a:solidFill>
                  <a:srgbClr val="23573A"/>
                </a:solidFill>
                <a:latin typeface="Arial"/>
                <a:ea typeface="Arial"/>
                <a:cs typeface="Arial"/>
                <a:sym typeface="Arial"/>
              </a:rPr>
              <a:t>•Accelerate to Industry (A2i)</a:t>
            </a:r>
            <a:endParaRPr sz="3600">
              <a:solidFill>
                <a:srgbClr val="23573A"/>
              </a:solidFill>
              <a:latin typeface="Arial"/>
              <a:ea typeface="Arial"/>
              <a:cs typeface="Arial"/>
              <a:sym typeface="Arial"/>
            </a:endParaRPr>
          </a:p>
          <a:p>
            <a:pPr indent="457200" lvl="0" marL="0" rtl="0" algn="l">
              <a:lnSpc>
                <a:spcPct val="115000"/>
              </a:lnSpc>
              <a:spcBef>
                <a:spcPts val="0"/>
              </a:spcBef>
              <a:spcAft>
                <a:spcPts val="0"/>
              </a:spcAft>
              <a:buNone/>
            </a:pPr>
            <a:r>
              <a:rPr lang="en-US" sz="3600">
                <a:solidFill>
                  <a:srgbClr val="23573A"/>
                </a:solidFill>
                <a:latin typeface="Arial"/>
                <a:ea typeface="Arial"/>
                <a:cs typeface="Arial"/>
                <a:sym typeface="Arial"/>
              </a:rPr>
              <a:t>•The Professional is Personal </a:t>
            </a:r>
            <a:r>
              <a:rPr i="1" lang="en-US" sz="3600">
                <a:solidFill>
                  <a:srgbClr val="23573A"/>
                </a:solidFill>
                <a:latin typeface="Arial"/>
                <a:ea typeface="Arial"/>
                <a:cs typeface="Arial"/>
                <a:sym typeface="Arial"/>
              </a:rPr>
              <a:t>-  </a:t>
            </a:r>
            <a:r>
              <a:rPr lang="en-US" sz="3600">
                <a:solidFill>
                  <a:srgbClr val="23573A"/>
                </a:solidFill>
                <a:latin typeface="Arial"/>
                <a:ea typeface="Arial"/>
                <a:cs typeface="Arial"/>
                <a:sym typeface="Arial"/>
              </a:rPr>
              <a:t>CAPS</a:t>
            </a:r>
            <a:endParaRPr sz="3600">
              <a:solidFill>
                <a:srgbClr val="23573A"/>
              </a:solidFill>
              <a:latin typeface="Arial"/>
              <a:ea typeface="Arial"/>
              <a:cs typeface="Arial"/>
              <a:sym typeface="Arial"/>
            </a:endParaRPr>
          </a:p>
          <a:p>
            <a:pPr indent="457200" lvl="0" marL="0" rtl="0" algn="l">
              <a:lnSpc>
                <a:spcPct val="115000"/>
              </a:lnSpc>
              <a:spcBef>
                <a:spcPts val="0"/>
              </a:spcBef>
              <a:spcAft>
                <a:spcPts val="0"/>
              </a:spcAft>
              <a:buNone/>
            </a:pPr>
            <a:r>
              <a:rPr lang="en-US" sz="3600">
                <a:solidFill>
                  <a:srgbClr val="23573A"/>
                </a:solidFill>
                <a:latin typeface="Arial"/>
                <a:ea typeface="Arial"/>
                <a:cs typeface="Arial"/>
                <a:sym typeface="Arial"/>
              </a:rPr>
              <a:t>•Diversity programming</a:t>
            </a:r>
            <a:endParaRPr sz="3600">
              <a:solidFill>
                <a:srgbClr val="23573A"/>
              </a:solidFill>
              <a:latin typeface="Arial"/>
              <a:ea typeface="Arial"/>
              <a:cs typeface="Arial"/>
              <a:sym typeface="Arial"/>
            </a:endParaRPr>
          </a:p>
          <a:p>
            <a:pPr indent="0" lvl="0" marL="0" rtl="0" algn="l">
              <a:lnSpc>
                <a:spcPct val="115000"/>
              </a:lnSpc>
              <a:spcBef>
                <a:spcPts val="0"/>
              </a:spcBef>
              <a:spcAft>
                <a:spcPts val="0"/>
              </a:spcAft>
              <a:buNone/>
            </a:pPr>
            <a:r>
              <a:t/>
            </a:r>
            <a:endParaRPr sz="3800">
              <a:latin typeface="Arial"/>
              <a:ea typeface="Arial"/>
              <a:cs typeface="Arial"/>
              <a:sym typeface="Arial"/>
            </a:endParaRPr>
          </a:p>
          <a:p>
            <a:pPr indent="0" lvl="0" marL="609600" rtl="0" algn="ctr">
              <a:lnSpc>
                <a:spcPct val="115000"/>
              </a:lnSpc>
              <a:spcBef>
                <a:spcPts val="0"/>
              </a:spcBef>
              <a:spcAft>
                <a:spcPts val="1200"/>
              </a:spcAft>
              <a:buNone/>
            </a:pPr>
            <a:r>
              <a:t/>
            </a:r>
            <a:endParaRPr sz="3800">
              <a:latin typeface="Arial"/>
              <a:ea typeface="Arial"/>
              <a:cs typeface="Arial"/>
              <a:sym typeface="Arial"/>
            </a:endParaRPr>
          </a:p>
        </p:txBody>
      </p:sp>
      <p:sp>
        <p:nvSpPr>
          <p:cNvPr id="127" name="Google Shape;127;p20"/>
          <p:cNvSpPr txBox="1"/>
          <p:nvPr/>
        </p:nvSpPr>
        <p:spPr>
          <a:xfrm>
            <a:off x="5686425" y="1457325"/>
            <a:ext cx="6505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latin typeface="Calibri"/>
              <a:ea typeface="Calibri"/>
              <a:cs typeface="Calibri"/>
              <a:sym typeface="Calibri"/>
            </a:endParaRPr>
          </a:p>
        </p:txBody>
      </p:sp>
      <p:pic>
        <p:nvPicPr>
          <p:cNvPr id="128" name="Google Shape;128;p20"/>
          <p:cNvPicPr preferRelativeResize="0"/>
          <p:nvPr/>
        </p:nvPicPr>
        <p:blipFill>
          <a:blip r:embed="rId4">
            <a:alphaModFix/>
          </a:blip>
          <a:stretch>
            <a:fillRect/>
          </a:stretch>
        </p:blipFill>
        <p:spPr>
          <a:xfrm>
            <a:off x="107475" y="219225"/>
            <a:ext cx="11811000" cy="1638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1"/>
          <p:cNvSpPr txBox="1"/>
          <p:nvPr>
            <p:ph idx="1" type="body"/>
          </p:nvPr>
        </p:nvSpPr>
        <p:spPr>
          <a:xfrm>
            <a:off x="308775" y="260025"/>
            <a:ext cx="11408400" cy="5916600"/>
          </a:xfrm>
          <a:prstGeom prst="rect">
            <a:avLst/>
          </a:prstGeom>
          <a:noFill/>
          <a:ln>
            <a:noFill/>
          </a:ln>
        </p:spPr>
        <p:txBody>
          <a:bodyPr anchorCtr="0" anchor="t" bIns="45700" lIns="91425" spcFirstLastPara="1" rIns="91425" wrap="square" tIns="45700">
            <a:normAutofit/>
          </a:bodyPr>
          <a:lstStyle/>
          <a:p>
            <a:pPr indent="0" lvl="0" marL="609600" rtl="0" algn="ctr">
              <a:lnSpc>
                <a:spcPct val="115000"/>
              </a:lnSpc>
              <a:spcBef>
                <a:spcPts val="0"/>
              </a:spcBef>
              <a:spcAft>
                <a:spcPts val="0"/>
              </a:spcAft>
              <a:buNone/>
            </a:pPr>
            <a:r>
              <a:t/>
            </a:r>
            <a:endParaRPr b="1" sz="3800">
              <a:latin typeface="Arial"/>
              <a:ea typeface="Arial"/>
              <a:cs typeface="Arial"/>
              <a:sym typeface="Arial"/>
            </a:endParaRPr>
          </a:p>
          <a:p>
            <a:pPr indent="0" lvl="0" marL="0" rtl="0" algn="l">
              <a:lnSpc>
                <a:spcPct val="115000"/>
              </a:lnSpc>
              <a:spcBef>
                <a:spcPts val="1200"/>
              </a:spcBef>
              <a:spcAft>
                <a:spcPts val="0"/>
              </a:spcAft>
              <a:buNone/>
            </a:pPr>
            <a:r>
              <a:t/>
            </a:r>
            <a:endParaRPr sz="4000">
              <a:solidFill>
                <a:srgbClr val="23573A"/>
              </a:solidFill>
              <a:latin typeface="Arial"/>
              <a:ea typeface="Arial"/>
              <a:cs typeface="Arial"/>
              <a:sym typeface="Arial"/>
            </a:endParaRPr>
          </a:p>
          <a:p>
            <a:pPr indent="457200" lvl="0" marL="0" rtl="0" algn="l">
              <a:lnSpc>
                <a:spcPct val="115000"/>
              </a:lnSpc>
              <a:spcBef>
                <a:spcPts val="0"/>
              </a:spcBef>
              <a:spcAft>
                <a:spcPts val="0"/>
              </a:spcAft>
              <a:buNone/>
            </a:pPr>
            <a:r>
              <a:t/>
            </a:r>
            <a:endParaRPr sz="3600">
              <a:solidFill>
                <a:srgbClr val="23573A"/>
              </a:solidFill>
              <a:latin typeface="Arial"/>
              <a:ea typeface="Arial"/>
              <a:cs typeface="Arial"/>
              <a:sym typeface="Arial"/>
            </a:endParaRPr>
          </a:p>
          <a:p>
            <a:pPr indent="0" lvl="0" marL="0" rtl="0" algn="l">
              <a:lnSpc>
                <a:spcPct val="115000"/>
              </a:lnSpc>
              <a:spcBef>
                <a:spcPts val="0"/>
              </a:spcBef>
              <a:spcAft>
                <a:spcPts val="0"/>
              </a:spcAft>
              <a:buNone/>
            </a:pPr>
            <a:r>
              <a:t/>
            </a:r>
            <a:endParaRPr sz="38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400">
                <a:latin typeface="Arial"/>
                <a:ea typeface="Arial"/>
                <a:cs typeface="Arial"/>
                <a:sym typeface="Arial"/>
              </a:rPr>
              <a:t>•</a:t>
            </a:r>
            <a:r>
              <a:rPr lang="en-US" sz="2400">
                <a:solidFill>
                  <a:srgbClr val="3F207A"/>
                </a:solidFill>
                <a:latin typeface="Arial"/>
                <a:ea typeface="Arial"/>
                <a:cs typeface="Arial"/>
                <a:sym typeface="Arial"/>
              </a:rPr>
              <a:t>Deadline to register is October 18</a:t>
            </a:r>
            <a:endParaRPr sz="2400">
              <a:solidFill>
                <a:srgbClr val="3F207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400">
                <a:latin typeface="Arial"/>
                <a:ea typeface="Arial"/>
                <a:cs typeface="Arial"/>
                <a:sym typeface="Arial"/>
              </a:rPr>
              <a:t>•</a:t>
            </a:r>
            <a:r>
              <a:rPr lang="en-US" sz="2400">
                <a:solidFill>
                  <a:srgbClr val="3F207A"/>
                </a:solidFill>
                <a:latin typeface="Arial"/>
                <a:ea typeface="Arial"/>
                <a:cs typeface="Arial"/>
                <a:sym typeface="Arial"/>
              </a:rPr>
              <a:t>Preliminary Rounds are October 19-21</a:t>
            </a:r>
            <a:endParaRPr sz="2400">
              <a:solidFill>
                <a:srgbClr val="3F207A"/>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2400">
                <a:latin typeface="Arial"/>
                <a:ea typeface="Arial"/>
                <a:cs typeface="Arial"/>
                <a:sym typeface="Arial"/>
              </a:rPr>
              <a:t>•</a:t>
            </a:r>
            <a:r>
              <a:rPr lang="en-US" sz="2400">
                <a:solidFill>
                  <a:srgbClr val="3F207A"/>
                </a:solidFill>
                <a:latin typeface="Arial"/>
                <a:ea typeface="Arial"/>
                <a:cs typeface="Arial"/>
                <a:sym typeface="Arial"/>
              </a:rPr>
              <a:t>Final Round is November 12</a:t>
            </a:r>
            <a:endParaRPr sz="2400">
              <a:solidFill>
                <a:srgbClr val="3F207A"/>
              </a:solidFill>
              <a:latin typeface="Arial"/>
              <a:ea typeface="Arial"/>
              <a:cs typeface="Arial"/>
              <a:sym typeface="Arial"/>
            </a:endParaRPr>
          </a:p>
          <a:p>
            <a:pPr indent="0" lvl="0" marL="609600" rtl="0" algn="l">
              <a:lnSpc>
                <a:spcPct val="115000"/>
              </a:lnSpc>
              <a:spcBef>
                <a:spcPts val="0"/>
              </a:spcBef>
              <a:spcAft>
                <a:spcPts val="1200"/>
              </a:spcAft>
              <a:buNone/>
            </a:pPr>
            <a:r>
              <a:t/>
            </a:r>
            <a:endParaRPr sz="3800">
              <a:latin typeface="Arial"/>
              <a:ea typeface="Arial"/>
              <a:cs typeface="Arial"/>
              <a:sym typeface="Arial"/>
            </a:endParaRPr>
          </a:p>
        </p:txBody>
      </p:sp>
      <p:sp>
        <p:nvSpPr>
          <p:cNvPr id="134" name="Google Shape;134;p21"/>
          <p:cNvSpPr txBox="1"/>
          <p:nvPr/>
        </p:nvSpPr>
        <p:spPr>
          <a:xfrm>
            <a:off x="5686425" y="1457325"/>
            <a:ext cx="65055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latin typeface="Calibri"/>
              <a:ea typeface="Calibri"/>
              <a:cs typeface="Calibri"/>
              <a:sym typeface="Calibri"/>
            </a:endParaRPr>
          </a:p>
        </p:txBody>
      </p:sp>
      <p:pic>
        <p:nvPicPr>
          <p:cNvPr id="135" name="Google Shape;135;p21"/>
          <p:cNvPicPr preferRelativeResize="0"/>
          <p:nvPr/>
        </p:nvPicPr>
        <p:blipFill>
          <a:blip r:embed="rId4">
            <a:alphaModFix/>
          </a:blip>
          <a:stretch>
            <a:fillRect/>
          </a:stretch>
        </p:blipFill>
        <p:spPr>
          <a:xfrm>
            <a:off x="2047875" y="0"/>
            <a:ext cx="8239125" cy="2352675"/>
          </a:xfrm>
          <a:prstGeom prst="rect">
            <a:avLst/>
          </a:prstGeom>
          <a:noFill/>
          <a:ln>
            <a:noFill/>
          </a:ln>
        </p:spPr>
      </p:pic>
      <p:sp>
        <p:nvSpPr>
          <p:cNvPr id="136" name="Google Shape;136;p21"/>
          <p:cNvSpPr txBox="1"/>
          <p:nvPr/>
        </p:nvSpPr>
        <p:spPr>
          <a:xfrm>
            <a:off x="6429375" y="2990000"/>
            <a:ext cx="8229600" cy="209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a:t>
            </a:r>
            <a:r>
              <a:rPr lang="en-US" sz="2400">
                <a:solidFill>
                  <a:srgbClr val="3F207A"/>
                </a:solidFill>
              </a:rPr>
              <a:t>Increased prize money</a:t>
            </a:r>
            <a:endParaRPr sz="2400">
              <a:solidFill>
                <a:srgbClr val="3F207A"/>
              </a:solidFill>
            </a:endParaRPr>
          </a:p>
          <a:p>
            <a:pPr indent="0" lvl="0" marL="0" rtl="0" algn="l">
              <a:lnSpc>
                <a:spcPct val="115000"/>
              </a:lnSpc>
              <a:spcBef>
                <a:spcPts val="0"/>
              </a:spcBef>
              <a:spcAft>
                <a:spcPts val="0"/>
              </a:spcAft>
              <a:buNone/>
            </a:pPr>
            <a:r>
              <a:rPr lang="en-US" sz="2400">
                <a:solidFill>
                  <a:schemeClr val="dk1"/>
                </a:solidFill>
              </a:rPr>
              <a:t>•</a:t>
            </a:r>
            <a:r>
              <a:rPr lang="en-US" sz="2400">
                <a:solidFill>
                  <a:srgbClr val="3F207A"/>
                </a:solidFill>
              </a:rPr>
              <a:t>Each participant will receive a video of </a:t>
            </a:r>
            <a:endParaRPr sz="2400">
              <a:solidFill>
                <a:srgbClr val="3F207A"/>
              </a:solidFill>
            </a:endParaRPr>
          </a:p>
          <a:p>
            <a:pPr indent="0" lvl="0" marL="0" rtl="0" algn="l">
              <a:lnSpc>
                <a:spcPct val="115000"/>
              </a:lnSpc>
              <a:spcBef>
                <a:spcPts val="0"/>
              </a:spcBef>
              <a:spcAft>
                <a:spcPts val="0"/>
              </a:spcAft>
              <a:buClr>
                <a:schemeClr val="dk1"/>
              </a:buClr>
              <a:buSzPts val="1100"/>
              <a:buFont typeface="Arial"/>
              <a:buNone/>
            </a:pPr>
            <a:r>
              <a:rPr lang="en-US" sz="2400">
                <a:solidFill>
                  <a:srgbClr val="3F207A"/>
                </a:solidFill>
              </a:rPr>
              <a:t> their presentation</a:t>
            </a:r>
            <a:endParaRPr sz="2400">
              <a:solidFill>
                <a:srgbClr val="3F207A"/>
              </a:solidFill>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a:t>
            </a:r>
            <a:r>
              <a:rPr lang="en-US" sz="2400">
                <a:solidFill>
                  <a:srgbClr val="3F207A"/>
                </a:solidFill>
              </a:rPr>
              <a:t>Workshop and kick-off event October 5</a:t>
            </a:r>
            <a:endParaRPr sz="2400">
              <a:solidFill>
                <a:srgbClr val="3F207A"/>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