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4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E42C7-81E9-44A5-9EC4-DFE618D8C5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9F2C44-3942-48D6-B830-DAFCD0B1E8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4E6654-4DB3-4FD8-8DB5-50B4C11E6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65C33-9D51-4B65-919A-EC687F8067A9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B864D9-A112-44A2-962C-D9F8A948B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8CFF75-8EB5-4CC3-9A59-1D6E85008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43499-59B0-40BD-A00C-972B81FB8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490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0F5E1-A97A-4A8A-8981-DB61FFD04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DC254A-50F5-4B2D-BBFF-3FDB045C1A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4B44C0-6A17-4987-B4DC-A6174A250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65C33-9D51-4B65-919A-EC687F8067A9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58C781-F686-4073-87C0-1DB48C92A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2FD3B5-C64D-4ECA-96CA-0E2960AF8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43499-59B0-40BD-A00C-972B81FB8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910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AB0B9F-12FD-4EFC-9914-442EFC78C2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C277AF-D85D-4675-BC8B-8B1FC618E3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366CC-4842-4884-B8CC-D381B0D12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65C33-9D51-4B65-919A-EC687F8067A9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BF333F-39B9-4A3A-B07D-567AF1BF8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00A4B1-C40D-41CD-A417-1CC97E71A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43499-59B0-40BD-A00C-972B81FB8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297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BAAD6-746A-4F74-8C17-637238E1A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09E88-EB32-4139-9D69-0BED86E59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FAFEA9-A5D8-4964-9BBD-0DDCD235F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65C33-9D51-4B65-919A-EC687F8067A9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6B7355-1492-44DE-B62D-B443F4764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B56920-999B-4A32-902D-3D97FE4E9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43499-59B0-40BD-A00C-972B81FB8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832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15432-CA87-4273-9FEB-932B73717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5FC0D5-978E-4409-A036-7BB9B1AD6B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3E00F-07C0-4247-81F7-7FF537B00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65C33-9D51-4B65-919A-EC687F8067A9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497E87-8CF5-4E91-9501-99C75A1E2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E80096-D5AC-4EC5-B155-4A027229D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43499-59B0-40BD-A00C-972B81FB8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392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36019-5A48-49FD-8E08-3321260CB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D27F7-0B06-49D6-BE28-9A0B0BA3FE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1822B-A5BF-4EC9-8DDE-A50026B06F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5972E0-C523-4C6E-9F38-CCB37FD34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65C33-9D51-4B65-919A-EC687F8067A9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C3CE0B-9BB5-4870-BCA8-C5E749342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C16BE3-FCB3-4E10-97CB-D2C76EA1E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43499-59B0-40BD-A00C-972B81FB8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294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5EDBF-84E3-4A2A-A39D-DD6752DB0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708451-0FC7-4659-B33C-B8BC07ECAA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58E5AD-36B5-4770-9D09-C508D9818A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7C0960-F142-47A0-95F7-ECDFF4E809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542782-7D22-4F30-86A2-778F0F75CC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7871E0-9E15-4C7A-B8AE-912E2D776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65C33-9D51-4B65-919A-EC687F8067A9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0065B0-300F-4E1B-AE83-EF0F99811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97393F-4290-4D1C-B757-0BC5166FC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43499-59B0-40BD-A00C-972B81FB8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287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D9016-C20A-459E-A8D7-B5F75596C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F0B121-5488-4FB7-931A-E40FC8B2B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65C33-9D51-4B65-919A-EC687F8067A9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126337-1200-4500-AE86-9FE7A9592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5FB66A-A069-4EC1-8922-7C3075BE7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43499-59B0-40BD-A00C-972B81FB8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504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A61EAB-4A20-4F69-9DDA-D30997BC4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65C33-9D51-4B65-919A-EC687F8067A9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C682B6-9C0F-4EAA-9EB2-B213583CB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A336A8-7A5B-4187-8E10-81DD3658D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43499-59B0-40BD-A00C-972B81FB8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815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8673A-CC31-4CB0-9715-5B9152ABD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3E16E-D1D5-4517-8CB6-99885B5C22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CAF7F2-CF2F-4D94-BD81-FE91076290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42EB6F-ED95-4948-9A34-8B5CC2BAB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65C33-9D51-4B65-919A-EC687F8067A9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19F1A8-D5B8-4B55-A149-08D4952C2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852B14-D053-4B1B-BEEA-F4DFFB821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43499-59B0-40BD-A00C-972B81FB8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789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B5A9C-1F97-4DE0-8407-EB9E4A169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D0C6DB-413E-4EF1-B0B8-D48079C96A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C4B29D-3CA8-41BC-877F-4E5405420B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60B083-28FF-4467-81A4-17A8C02C7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65C33-9D51-4B65-919A-EC687F8067A9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05B9F5-6A58-440C-881E-E09F3EBE0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751E95-E760-46CA-8EE2-4F9C6D0FA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43499-59B0-40BD-A00C-972B81FB8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116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009962-3A50-4FA3-8FFD-CAAE05FDE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435375-62B9-4DD6-918F-B7B05F120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6CF97F-7696-4A37-B259-FC73A938E2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65C33-9D51-4B65-919A-EC687F8067A9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86B5D9-D9FB-4D12-A47F-92FB24810A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B9A3EE-A210-414A-9D6F-585B4425D9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43499-59B0-40BD-A00C-972B81FB8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701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gem.uncc.ed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gradlife.uncc.edu/" TargetMode="External"/><Relationship Id="rId2" Type="http://schemas.openxmlformats.org/officeDocument/2006/relationships/hyperlink" Target="https://egem.uncc.edu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4426" y="2424418"/>
            <a:ext cx="7768664" cy="3313651"/>
          </a:xfrm>
        </p:spPr>
        <p:txBody>
          <a:bodyPr>
            <a:normAutofit fontScale="90000"/>
          </a:bodyPr>
          <a:lstStyle/>
          <a:p>
            <a:br>
              <a:rPr lang="en-US" sz="5400" b="1" dirty="0"/>
            </a:br>
            <a:r>
              <a:rPr lang="en-US" sz="4000" b="1" dirty="0"/>
              <a:t>Preparing for the Fall: How to Support and Retain Current Graduate Students</a:t>
            </a:r>
            <a:br>
              <a:rPr lang="en-US" sz="4900" b="1" i="1" dirty="0">
                <a:latin typeface="+mn-lt"/>
              </a:rPr>
            </a:br>
            <a:r>
              <a:rPr lang="en-US" sz="3100" dirty="0">
                <a:latin typeface="+mn-lt"/>
              </a:rPr>
              <a:t>Johnna Watson, Associate Dean</a:t>
            </a:r>
            <a:br>
              <a:rPr lang="en-US" sz="2700" dirty="0">
                <a:latin typeface="+mn-lt"/>
              </a:rPr>
            </a:br>
            <a:br>
              <a:rPr lang="en-US" sz="2700" dirty="0">
                <a:latin typeface="+mn-lt"/>
              </a:rPr>
            </a:br>
            <a:r>
              <a:rPr lang="en-US" sz="2000" dirty="0">
                <a:latin typeface="+mn-lt"/>
              </a:rPr>
              <a:t> Adapted by T. L. Reynolds </a:t>
            </a:r>
            <a:br>
              <a:rPr lang="en-US" sz="2700" dirty="0">
                <a:latin typeface="+mn-lt"/>
              </a:rPr>
            </a:br>
            <a:br>
              <a:rPr lang="en-US" sz="2000" dirty="0">
                <a:latin typeface="+mn-lt"/>
              </a:rPr>
            </a:br>
            <a:br>
              <a:rPr lang="en-US" sz="2000" dirty="0">
                <a:latin typeface="+mn-lt"/>
              </a:rPr>
            </a:br>
            <a:endParaRPr lang="en-US" sz="4900" dirty="0">
              <a:latin typeface="+mn-lt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705C540-7268-495F-A010-FEB61B8F74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7723" y="586172"/>
            <a:ext cx="3318013" cy="1741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443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66C25-3385-4E9C-A6B9-409814795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Record Graduate Enrollment and Record Completions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314FE0-8FDC-4B5A-9CAC-020DE9D515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Fall 2019: 5,545 compared to 5,323 in 2018 (19% of the University enrollment) </a:t>
            </a:r>
          </a:p>
          <a:p>
            <a:r>
              <a:rPr lang="en-US" dirty="0"/>
              <a:t>Spring 2020 also a record enrollment </a:t>
            </a:r>
          </a:p>
          <a:p>
            <a:r>
              <a:rPr lang="en-US" dirty="0"/>
              <a:t>Diverse class; 4157 domestic (75%); 1,388 International (25%); 1,430 URM (26%) </a:t>
            </a:r>
          </a:p>
          <a:p>
            <a:r>
              <a:rPr lang="en-US" dirty="0"/>
              <a:t>2018-19; 2,250 graduate degrees awarded (28% of the total number of graduates)</a:t>
            </a:r>
          </a:p>
          <a:p>
            <a:pPr lvl="1"/>
            <a:r>
              <a:rPr lang="en-US" dirty="0"/>
              <a:t>177 doctoral degrees, 1,740 master’s. 333 certificates </a:t>
            </a:r>
          </a:p>
          <a:p>
            <a:pPr marL="457200" lvl="1" indent="0">
              <a:buNone/>
            </a:pPr>
            <a:r>
              <a:rPr lang="en-US" dirty="0"/>
              <a:t>Note this information is available on GPDnet  </a:t>
            </a:r>
            <a:r>
              <a:rPr lang="en-US" dirty="0">
                <a:hlinkClick r:id="rId2"/>
              </a:rPr>
              <a:t>https://egem.uncc.edu/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301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27777-1E95-436D-94F7-2E085D1B8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Fall 2020 Application Report </a:t>
            </a:r>
            <a:r>
              <a:rPr lang="en-US" sz="2000" dirty="0"/>
              <a:t>(as of May 11, 2020)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87064B6-35CF-4383-9187-95E7A1AF28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5300020"/>
              </p:ext>
            </p:extLst>
          </p:nvPr>
        </p:nvGraphicFramePr>
        <p:xfrm>
          <a:off x="254000" y="2055813"/>
          <a:ext cx="11417301" cy="42995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175235437"/>
                    </a:ext>
                  </a:extLst>
                </a:gridCol>
                <a:gridCol w="1147862">
                  <a:extLst>
                    <a:ext uri="{9D8B030D-6E8A-4147-A177-3AD203B41FA5}">
                      <a16:colId xmlns:a16="http://schemas.microsoft.com/office/drawing/2014/main" val="1040320720"/>
                    </a:ext>
                  </a:extLst>
                </a:gridCol>
                <a:gridCol w="1302712">
                  <a:extLst>
                    <a:ext uri="{9D8B030D-6E8A-4147-A177-3AD203B41FA5}">
                      <a16:colId xmlns:a16="http://schemas.microsoft.com/office/drawing/2014/main" val="1123179011"/>
                    </a:ext>
                  </a:extLst>
                </a:gridCol>
                <a:gridCol w="1057978">
                  <a:extLst>
                    <a:ext uri="{9D8B030D-6E8A-4147-A177-3AD203B41FA5}">
                      <a16:colId xmlns:a16="http://schemas.microsoft.com/office/drawing/2014/main" val="2504867561"/>
                    </a:ext>
                  </a:extLst>
                </a:gridCol>
                <a:gridCol w="1428324">
                  <a:extLst>
                    <a:ext uri="{9D8B030D-6E8A-4147-A177-3AD203B41FA5}">
                      <a16:colId xmlns:a16="http://schemas.microsoft.com/office/drawing/2014/main" val="1712869815"/>
                    </a:ext>
                  </a:extLst>
                </a:gridCol>
                <a:gridCol w="1540943">
                  <a:extLst>
                    <a:ext uri="{9D8B030D-6E8A-4147-A177-3AD203B41FA5}">
                      <a16:colId xmlns:a16="http://schemas.microsoft.com/office/drawing/2014/main" val="663141980"/>
                    </a:ext>
                  </a:extLst>
                </a:gridCol>
                <a:gridCol w="729864">
                  <a:extLst>
                    <a:ext uri="{9D8B030D-6E8A-4147-A177-3AD203B41FA5}">
                      <a16:colId xmlns:a16="http://schemas.microsoft.com/office/drawing/2014/main" val="1298448097"/>
                    </a:ext>
                  </a:extLst>
                </a:gridCol>
                <a:gridCol w="1328700">
                  <a:extLst>
                    <a:ext uri="{9D8B030D-6E8A-4147-A177-3AD203B41FA5}">
                      <a16:colId xmlns:a16="http://schemas.microsoft.com/office/drawing/2014/main" val="2427292090"/>
                    </a:ext>
                  </a:extLst>
                </a:gridCol>
                <a:gridCol w="1256146">
                  <a:extLst>
                    <a:ext uri="{9D8B030D-6E8A-4147-A177-3AD203B41FA5}">
                      <a16:colId xmlns:a16="http://schemas.microsoft.com/office/drawing/2014/main" val="1946588218"/>
                    </a:ext>
                  </a:extLst>
                </a:gridCol>
                <a:gridCol w="710372">
                  <a:extLst>
                    <a:ext uri="{9D8B030D-6E8A-4147-A177-3AD203B41FA5}">
                      <a16:colId xmlns:a16="http://schemas.microsoft.com/office/drawing/2014/main" val="728200865"/>
                    </a:ext>
                  </a:extLst>
                </a:gridCol>
              </a:tblGrid>
              <a:tr h="179186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Applied 5/11/19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Applied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5/11/20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Admitted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5/11/19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Admitted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5/11/20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Intend to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Enroll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5/11/19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Intend to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Enroll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5/11/20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23038015"/>
                  </a:ext>
                </a:extLst>
              </a:tr>
              <a:tr h="8359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Total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6179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6336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3667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553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2212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2476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264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73637979"/>
                  </a:ext>
                </a:extLst>
              </a:tr>
              <a:tr h="8359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Domest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3220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3476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256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1862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259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1373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1558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185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67113323"/>
                  </a:ext>
                </a:extLst>
              </a:tr>
              <a:tr h="8359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Int’l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2959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2862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-97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1252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1546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294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5958349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171D13E0-4727-4473-BC10-C1C49CAB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866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8C7C2-97DA-445D-8BDA-A6AC9D595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Fall Enrollment Report </a:t>
            </a:r>
            <a:r>
              <a:rPr lang="en-US" sz="2800" dirty="0"/>
              <a:t>(May 11, 2020) 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CA1639FE-EDE7-4537-B28C-20E84F811B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0700" y="1587500"/>
            <a:ext cx="11125200" cy="473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327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D5354-1975-41B9-80A1-3A9B50784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9000"/>
          </a:xfrm>
        </p:spPr>
        <p:txBody>
          <a:bodyPr>
            <a:normAutofit/>
          </a:bodyPr>
          <a:lstStyle/>
          <a:p>
            <a:r>
              <a:rPr lang="en-US" dirty="0"/>
              <a:t>Challenges and Risks to Future Growth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C2CF94-5C44-4759-A1F9-6C5D84B52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0235"/>
            <a:ext cx="10515600" cy="5134063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en-US" sz="8000" dirty="0">
                <a:solidFill>
                  <a:srgbClr val="FF0000"/>
                </a:solidFill>
              </a:rPr>
              <a:t>The Coronavirus Impacting current and prospective students, probably for months</a:t>
            </a:r>
          </a:p>
          <a:p>
            <a:pPr lvl="1"/>
            <a:r>
              <a:rPr lang="en-US" sz="8000" dirty="0"/>
              <a:t>Academic disruptions, school closures, moving to on-line delivery </a:t>
            </a:r>
          </a:p>
          <a:p>
            <a:pPr lvl="1"/>
            <a:r>
              <a:rPr lang="en-US" sz="8000" dirty="0"/>
              <a:t>Shelter at home orders</a:t>
            </a:r>
          </a:p>
          <a:p>
            <a:pPr lvl="1"/>
            <a:r>
              <a:rPr lang="en-US" sz="8000" dirty="0"/>
              <a:t>Growing negative effects on economy</a:t>
            </a:r>
          </a:p>
          <a:p>
            <a:pPr lvl="1"/>
            <a:r>
              <a:rPr lang="en-US" sz="8000" dirty="0"/>
              <a:t>Travel bans, restrictions, U.S. Consulate closures </a:t>
            </a:r>
          </a:p>
          <a:p>
            <a:pPr lvl="1"/>
            <a:r>
              <a:rPr lang="en-US" sz="8000" dirty="0"/>
              <a:t>Test cancellations (GRE, GMAT, TOEFL, IELTS) around the world</a:t>
            </a:r>
          </a:p>
          <a:p>
            <a:pPr lvl="0"/>
            <a:r>
              <a:rPr lang="en-US" sz="8000" dirty="0"/>
              <a:t>Cost of attendance/funding</a:t>
            </a:r>
          </a:p>
          <a:p>
            <a:pPr lvl="1"/>
            <a:r>
              <a:rPr lang="en-US" sz="8000" dirty="0"/>
              <a:t>Fees (</a:t>
            </a:r>
            <a:r>
              <a:rPr lang="en-US" sz="8000" i="1" dirty="0"/>
              <a:t>highest in the UNC system</a:t>
            </a:r>
            <a:r>
              <a:rPr lang="en-US" sz="8000" dirty="0"/>
              <a:t>)</a:t>
            </a:r>
            <a:endParaRPr lang="en-US" sz="8000" dirty="0">
              <a:effectLst/>
            </a:endParaRPr>
          </a:p>
          <a:p>
            <a:pPr lvl="1"/>
            <a:r>
              <a:rPr lang="en-US" sz="8000" dirty="0"/>
              <a:t>Tuition increments</a:t>
            </a:r>
            <a:endParaRPr lang="en-US" sz="8000" dirty="0">
              <a:effectLst/>
            </a:endParaRPr>
          </a:p>
          <a:p>
            <a:pPr lvl="1"/>
            <a:r>
              <a:rPr lang="en-US" sz="8000" dirty="0"/>
              <a:t>Stipend/funding levels</a:t>
            </a:r>
            <a:endParaRPr lang="en-US" sz="8000" dirty="0">
              <a:effectLst/>
            </a:endParaRPr>
          </a:p>
          <a:p>
            <a:pPr lvl="1"/>
            <a:r>
              <a:rPr lang="en-US" sz="8000" dirty="0"/>
              <a:t>Debt/federal loan policy</a:t>
            </a:r>
          </a:p>
          <a:p>
            <a:pPr lvl="2"/>
            <a:r>
              <a:rPr lang="en-US" sz="8000" dirty="0"/>
              <a:t>trillion student loan debt (in the U.S.)</a:t>
            </a:r>
          </a:p>
          <a:p>
            <a:pPr lvl="1"/>
            <a:r>
              <a:rPr lang="en-US" sz="8000" dirty="0"/>
              <a:t>NC ranks 10</a:t>
            </a:r>
            <a:r>
              <a:rPr lang="en-US" sz="8000" baseline="30000" dirty="0"/>
              <a:t>th</a:t>
            </a:r>
            <a:r>
              <a:rPr lang="en-US" sz="8000" dirty="0"/>
              <a:t> in the country in student loan debt ($44.4 billion)</a:t>
            </a:r>
          </a:p>
          <a:p>
            <a:pPr lvl="0"/>
            <a:r>
              <a:rPr lang="en-US" sz="8000" dirty="0"/>
              <a:t>Competition</a:t>
            </a:r>
          </a:p>
          <a:p>
            <a:pPr lvl="1"/>
            <a:r>
              <a:rPr lang="en-US" sz="8000" dirty="0"/>
              <a:t>Online (University of Arizona, NC State)</a:t>
            </a:r>
            <a:endParaRPr lang="en-US" sz="8000" dirty="0">
              <a:effectLst/>
            </a:endParaRPr>
          </a:p>
          <a:p>
            <a:pPr lvl="1"/>
            <a:r>
              <a:rPr lang="en-US" sz="8000" dirty="0"/>
              <a:t>Local (Gardner Web, Queens, et al)</a:t>
            </a:r>
            <a:endParaRPr lang="en-US" sz="8000" dirty="0">
              <a:effectLst/>
            </a:endParaRPr>
          </a:p>
          <a:p>
            <a:pPr lvl="0"/>
            <a:r>
              <a:rPr lang="en-US" sz="8000" dirty="0"/>
              <a:t>Political climate and immigration policies, perceived increased hostility towards foreign nationals in the U.S. </a:t>
            </a:r>
          </a:p>
          <a:p>
            <a:pPr marL="0" indent="0">
              <a:buNone/>
            </a:pPr>
            <a:r>
              <a:rPr lang="en-US" dirty="0"/>
              <a:t> 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457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A56CC-45FE-48E1-A0F8-C86DC64BC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787"/>
            <a:ext cx="10515600" cy="1325563"/>
          </a:xfrm>
        </p:spPr>
        <p:txBody>
          <a:bodyPr/>
          <a:lstStyle/>
          <a:p>
            <a:r>
              <a:rPr lang="en-US" sz="3600" dirty="0"/>
              <a:t>With Your Help We Can Mitigate some of the Challenges</a:t>
            </a:r>
            <a:r>
              <a:rPr lang="en-US" dirty="0"/>
              <a:t>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7322F8-C970-4940-A1BB-315CC1B8A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9350"/>
            <a:ext cx="10515600" cy="4767613"/>
          </a:xfrm>
        </p:spPr>
        <p:txBody>
          <a:bodyPr/>
          <a:lstStyle/>
          <a:p>
            <a:pPr marL="914400" lvl="1" indent="-457200">
              <a:buFont typeface="+mj-lt"/>
              <a:buAutoNum type="arabicPeriod"/>
            </a:pPr>
            <a:r>
              <a:rPr lang="en-US" dirty="0"/>
              <a:t>Communicate regularly with your applicants </a:t>
            </a:r>
            <a:r>
              <a:rPr lang="en-US" i="1" dirty="0"/>
              <a:t>and</a:t>
            </a:r>
            <a:r>
              <a:rPr lang="en-US" dirty="0"/>
              <a:t> enrolled students to help keep them connected. Set up a regular Virtual Office Hour for students.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Encourage all students who are ‘</a:t>
            </a:r>
            <a:r>
              <a:rPr lang="en-US" i="1" dirty="0"/>
              <a:t>eligible to enroll</a:t>
            </a:r>
            <a:r>
              <a:rPr lang="en-US" dirty="0"/>
              <a:t>’ to do just that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Offer virtual Information Sessions for prospective students, applicants, and continuing students (</a:t>
            </a:r>
            <a:r>
              <a:rPr lang="en-US" i="1" dirty="0"/>
              <a:t>Graduate Admissions, Graduate Academic Affairs, and the Center for Graduate Life Can Help!)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Explore resources to support Graduate Enrollment Management online at: </a:t>
            </a:r>
            <a:r>
              <a:rPr lang="en-US" dirty="0">
                <a:hlinkClick r:id="rId2"/>
              </a:rPr>
              <a:t>https://egem.uncc.edu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Make timely recommendations for admission, funding, and assistantships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Support continuing students in new, creative ways, check out the Center for Graduate Life </a:t>
            </a:r>
            <a:r>
              <a:rPr lang="en-US" dirty="0">
                <a:hlinkClick r:id="rId3"/>
              </a:rPr>
              <a:t>https://gradlife.uncc.edu/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Consider collaborative offerings of classes, particularly those with traditionally low enrollment (e.g., seminars, special topics)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54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DCE6C-8B46-4BA7-9B78-754EADCBD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 Mentoring for Successful Retentions Hasn’t Changed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554BA1-9E60-4C14-9ACC-418B973AC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 more than ever, retention requires constant vigilance.</a:t>
            </a:r>
          </a:p>
          <a:p>
            <a:r>
              <a:rPr lang="en-US" dirty="0"/>
              <a:t>Faculty Mentors are needed to:</a:t>
            </a:r>
          </a:p>
          <a:p>
            <a:pPr lvl="1"/>
            <a:r>
              <a:rPr lang="en-US" dirty="0"/>
              <a:t> Help the student connect with the program</a:t>
            </a:r>
          </a:p>
          <a:p>
            <a:pPr lvl="1"/>
            <a:r>
              <a:rPr lang="en-US" dirty="0"/>
              <a:t>Provide emotional support such as tips for balancing work and personal life</a:t>
            </a:r>
          </a:p>
          <a:p>
            <a:pPr lvl="1"/>
            <a:r>
              <a:rPr lang="en-US" dirty="0"/>
              <a:t>Access information the student might not otherwise have</a:t>
            </a:r>
          </a:p>
          <a:p>
            <a:pPr lvl="1"/>
            <a:r>
              <a:rPr lang="en-US" dirty="0"/>
              <a:t>Serve as a guide to the professional discipline</a:t>
            </a:r>
          </a:p>
          <a:p>
            <a:pPr lvl="1"/>
            <a:r>
              <a:rPr lang="en-US" dirty="0"/>
              <a:t>Help demystify graduate education </a:t>
            </a:r>
          </a:p>
          <a:p>
            <a:pPr lvl="1"/>
            <a:r>
              <a:rPr lang="en-US" dirty="0"/>
              <a:t>Provide honest feedback</a:t>
            </a:r>
          </a:p>
          <a:p>
            <a:pPr lvl="1"/>
            <a:r>
              <a:rPr lang="en-US" dirty="0"/>
              <a:t>Help in improving skills (technical and interpersonal)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706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2869</TotalTime>
  <Words>568</Words>
  <Application>Microsoft Office PowerPoint</Application>
  <PresentationFormat>Widescreen</PresentationFormat>
  <Paragraphs>94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 Preparing for the Fall: How to Support and Retain Current Graduate Students Johnna Watson, Associate Dean   Adapted by T. L. Reynolds    </vt:lpstr>
      <vt:lpstr>Record Graduate Enrollment and Record Completions </vt:lpstr>
      <vt:lpstr>Fall 2020 Application Report (as of May 11, 2020) </vt:lpstr>
      <vt:lpstr>Fall Enrollment Report (May 11, 2020) </vt:lpstr>
      <vt:lpstr>Challenges and Risks to Future Growth </vt:lpstr>
      <vt:lpstr>With Your Help We Can Mitigate some of the Challenges. </vt:lpstr>
      <vt:lpstr>Good Mentoring for Successful Retentions Hasn’t Changed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Preparing for the Fall: How to Support and Retain Current Graduate Students Johnna Watson, Associate Dean  Arranged by T. L. Reynolds</dc:title>
  <dc:creator>Reynolds, Tom</dc:creator>
  <cp:lastModifiedBy>Reynolds, Tom</cp:lastModifiedBy>
  <cp:revision>22</cp:revision>
  <dcterms:created xsi:type="dcterms:W3CDTF">2020-05-12T13:27:51Z</dcterms:created>
  <dcterms:modified xsi:type="dcterms:W3CDTF">2020-05-14T14:58:01Z</dcterms:modified>
</cp:coreProperties>
</file>