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60" r:id="rId2"/>
  </p:sldMasterIdLst>
  <p:notesMasterIdLst>
    <p:notesMasterId r:id="rId34"/>
  </p:notesMasterIdLst>
  <p:sldIdLst>
    <p:sldId id="256" r:id="rId3"/>
    <p:sldId id="263" r:id="rId4"/>
    <p:sldId id="277" r:id="rId5"/>
    <p:sldId id="262" r:id="rId6"/>
    <p:sldId id="288" r:id="rId7"/>
    <p:sldId id="269" r:id="rId8"/>
    <p:sldId id="266" r:id="rId9"/>
    <p:sldId id="258" r:id="rId10"/>
    <p:sldId id="278" r:id="rId11"/>
    <p:sldId id="279" r:id="rId12"/>
    <p:sldId id="289" r:id="rId13"/>
    <p:sldId id="281" r:id="rId14"/>
    <p:sldId id="259" r:id="rId15"/>
    <p:sldId id="290" r:id="rId16"/>
    <p:sldId id="264" r:id="rId17"/>
    <p:sldId id="271" r:id="rId18"/>
    <p:sldId id="291" r:id="rId19"/>
    <p:sldId id="293" r:id="rId20"/>
    <p:sldId id="294" r:id="rId21"/>
    <p:sldId id="280" r:id="rId22"/>
    <p:sldId id="283" r:id="rId23"/>
    <p:sldId id="284" r:id="rId24"/>
    <p:sldId id="292" r:id="rId25"/>
    <p:sldId id="265" r:id="rId26"/>
    <p:sldId id="295" r:id="rId27"/>
    <p:sldId id="268" r:id="rId28"/>
    <p:sldId id="273" r:id="rId29"/>
    <p:sldId id="285" r:id="rId30"/>
    <p:sldId id="286" r:id="rId31"/>
    <p:sldId id="287"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ssel, Heather A" initials="SHA" lastIdx="26" clrIdx="0">
    <p:extLst>
      <p:ext uri="{19B8F6BF-5375-455C-9EA6-DF929625EA0E}">
        <p15:presenceInfo xmlns:p15="http://schemas.microsoft.com/office/powerpoint/2012/main" userId="S-1-5-21-8915387-1766009709-1703228666-112540" providerId="AD"/>
      </p:ext>
    </p:extLst>
  </p:cmAuthor>
  <p:cmAuthor id="2" name="Marnie Wielage" initials="MJW" lastIdx="18" clrIdx="1">
    <p:extLst>
      <p:ext uri="{19B8F6BF-5375-455C-9EA6-DF929625EA0E}">
        <p15:presenceInfo xmlns:p15="http://schemas.microsoft.com/office/powerpoint/2012/main" userId="Marnie Wielage" providerId="None"/>
      </p:ext>
    </p:extLst>
  </p:cmAuthor>
  <p:cmAuthor id="3" name="Strange, Ayo P" initials="SAP" lastIdx="7" clrIdx="2">
    <p:extLst>
      <p:ext uri="{19B8F6BF-5375-455C-9EA6-DF929625EA0E}">
        <p15:presenceInfo xmlns:p15="http://schemas.microsoft.com/office/powerpoint/2012/main" userId="S-1-5-21-8915387-1766009709-1703228666-249488" providerId="AD"/>
      </p:ext>
    </p:extLst>
  </p:cmAuthor>
  <p:cmAuthor id="4" name="Piacentino, Dawn S" initials="PDS" lastIdx="25" clrIdx="3">
    <p:extLst>
      <p:ext uri="{19B8F6BF-5375-455C-9EA6-DF929625EA0E}">
        <p15:presenceInfo xmlns:p15="http://schemas.microsoft.com/office/powerpoint/2012/main" userId="S-1-5-21-8915387-1766009709-1703228666-19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428"/>
    <a:srgbClr val="7F2125"/>
    <a:srgbClr val="002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2588" autoAdjust="0"/>
  </p:normalViewPr>
  <p:slideViewPr>
    <p:cSldViewPr snapToGrid="0">
      <p:cViewPr varScale="1">
        <p:scale>
          <a:sx n="68" d="100"/>
          <a:sy n="68" d="100"/>
        </p:scale>
        <p:origin x="62" y="101"/>
      </p:cViewPr>
      <p:guideLst/>
    </p:cSldViewPr>
  </p:slideViewPr>
  <p:outlineViewPr>
    <p:cViewPr>
      <p:scale>
        <a:sx n="33" d="100"/>
        <a:sy n="33" d="100"/>
      </p:scale>
      <p:origin x="0" y="-215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78B3C-115E-4026-A7A2-A373E450275B}" type="datetimeFigureOut">
              <a:rPr lang="en-US" smtClean="0"/>
              <a:t>3/12/2019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ADA81-3861-4ED2-BE1E-ACC03FCEF502}" type="slidenum">
              <a:rPr lang="en-US" smtClean="0"/>
              <a:t>‹#›</a:t>
            </a:fld>
            <a:endParaRPr lang="en-US" dirty="0"/>
          </a:p>
        </p:txBody>
      </p:sp>
    </p:spTree>
    <p:extLst>
      <p:ext uri="{BB962C8B-B14F-4D97-AF65-F5344CB8AC3E}">
        <p14:creationId xmlns:p14="http://schemas.microsoft.com/office/powerpoint/2010/main" val="256656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2</a:t>
            </a:fld>
            <a:endParaRPr lang="en-US" dirty="0"/>
          </a:p>
        </p:txBody>
      </p:sp>
    </p:spTree>
    <p:extLst>
      <p:ext uri="{BB962C8B-B14F-4D97-AF65-F5344CB8AC3E}">
        <p14:creationId xmlns:p14="http://schemas.microsoft.com/office/powerpoint/2010/main" val="395396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Many programs place more value on the applicant stage of recruitment and pay less attention to prospects and inquiries. Building a bigger, stronger funnel from the top through proactive measures – on an ONGOING basis --  can greatly expand a program’s recruitment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Talking</a:t>
            </a:r>
            <a:r>
              <a:rPr lang="en-US" sz="1200" baseline="0" dirty="0" smtClean="0">
                <a:sym typeface="Wingdings" panose="05000000000000000000" pitchFamily="2" charset="2"/>
              </a:rPr>
              <a:t> point to - </a:t>
            </a:r>
            <a:r>
              <a:rPr lang="en-US" sz="2000" dirty="0" smtClean="0">
                <a:sym typeface="Wingdings" panose="05000000000000000000" pitchFamily="2" charset="2"/>
              </a:rPr>
              <a:t>Include the most relevant information based on the stage of communication</a:t>
            </a:r>
          </a:p>
          <a:p>
            <a:pPr marL="742950" lvl="1" indent="-285750">
              <a:spcBef>
                <a:spcPts val="0"/>
              </a:spcBef>
            </a:pPr>
            <a:r>
              <a:rPr lang="en-US" sz="2000" b="1" dirty="0" smtClean="0">
                <a:sym typeface="Wingdings" panose="05000000000000000000" pitchFamily="2" charset="2"/>
              </a:rPr>
              <a:t>don’t overwhelm prospects with too much information all at once</a:t>
            </a:r>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18</a:t>
            </a:fld>
            <a:endParaRPr lang="en-US" dirty="0"/>
          </a:p>
        </p:txBody>
      </p:sp>
    </p:spTree>
    <p:extLst>
      <p:ext uri="{BB962C8B-B14F-4D97-AF65-F5344CB8AC3E}">
        <p14:creationId xmlns:p14="http://schemas.microsoft.com/office/powerpoint/2010/main" val="40161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Engage in meaningful conversation. </a:t>
            </a:r>
            <a:r>
              <a:rPr lang="en-US" sz="1200" dirty="0" smtClean="0"/>
              <a:t>Reach students at an emotional level, counsel them, support them in the journey. </a:t>
            </a:r>
            <a:endParaRPr lang="en-US" sz="120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Compel students to believe your program is their best option!</a:t>
            </a:r>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20</a:t>
            </a:fld>
            <a:endParaRPr lang="en-US" dirty="0"/>
          </a:p>
        </p:txBody>
      </p:sp>
    </p:spTree>
    <p:extLst>
      <p:ext uri="{BB962C8B-B14F-4D97-AF65-F5344CB8AC3E}">
        <p14:creationId xmlns:p14="http://schemas.microsoft.com/office/powerpoint/2010/main" val="342708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a:t>
            </a:r>
            <a:r>
              <a:rPr lang="en-US" baseline="0" dirty="0" smtClean="0"/>
              <a:t> messaging should be inspirational – set the tone for prospects to consider your institution as an aspiration.</a:t>
            </a:r>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21</a:t>
            </a:fld>
            <a:endParaRPr lang="en-US" dirty="0"/>
          </a:p>
        </p:txBody>
      </p:sp>
    </p:spTree>
    <p:extLst>
      <p:ext uri="{BB962C8B-B14F-4D97-AF65-F5344CB8AC3E}">
        <p14:creationId xmlns:p14="http://schemas.microsoft.com/office/powerpoint/2010/main" val="177617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24</a:t>
            </a:fld>
            <a:endParaRPr lang="en-US" dirty="0"/>
          </a:p>
        </p:txBody>
      </p:sp>
    </p:spTree>
    <p:extLst>
      <p:ext uri="{BB962C8B-B14F-4D97-AF65-F5344CB8AC3E}">
        <p14:creationId xmlns:p14="http://schemas.microsoft.com/office/powerpoint/2010/main" val="240195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Expand</a:t>
            </a:r>
            <a:r>
              <a:rPr lang="en-US" sz="1200" baseline="0" dirty="0" smtClean="0">
                <a:sym typeface="Wingdings" panose="05000000000000000000" pitchFamily="2" charset="2"/>
              </a:rPr>
              <a:t> reach talking point -- </a:t>
            </a:r>
            <a:r>
              <a:rPr lang="en-US" sz="1200" dirty="0" smtClean="0">
                <a:sym typeface="Wingdings" panose="05000000000000000000" pitchFamily="2" charset="2"/>
              </a:rPr>
              <a:t>Look beyond single criteria, employ a more holistic approach</a:t>
            </a:r>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27</a:t>
            </a:fld>
            <a:endParaRPr lang="en-US" dirty="0"/>
          </a:p>
        </p:txBody>
      </p:sp>
    </p:spTree>
    <p:extLst>
      <p:ext uri="{BB962C8B-B14F-4D97-AF65-F5344CB8AC3E}">
        <p14:creationId xmlns:p14="http://schemas.microsoft.com/office/powerpoint/2010/main" val="265386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Make sure</a:t>
            </a:r>
            <a:r>
              <a:rPr lang="en-US" sz="1200" baseline="0" dirty="0" smtClean="0">
                <a:sym typeface="Wingdings" panose="05000000000000000000" pitchFamily="2" charset="2"/>
              </a:rPr>
              <a:t> to </a:t>
            </a:r>
            <a:r>
              <a:rPr lang="en-US" sz="1200" dirty="0" smtClean="0"/>
              <a:t>Use the option to remove previously purchased names during the ordering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Try different things to see what brings you the highest yield for your program</a:t>
            </a:r>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29</a:t>
            </a:fld>
            <a:endParaRPr lang="en-US" dirty="0"/>
          </a:p>
        </p:txBody>
      </p:sp>
    </p:spTree>
    <p:extLst>
      <p:ext uri="{BB962C8B-B14F-4D97-AF65-F5344CB8AC3E}">
        <p14:creationId xmlns:p14="http://schemas.microsoft.com/office/powerpoint/2010/main" val="192106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Earlier</a:t>
            </a:r>
            <a:r>
              <a:rPr lang="en-US" sz="1200" kern="1200" baseline="0" dirty="0" smtClean="0">
                <a:solidFill>
                  <a:schemeClr val="tx1"/>
                </a:solidFill>
                <a:effectLst/>
                <a:latin typeface="+mn-lt"/>
                <a:ea typeface="+mn-ea"/>
                <a:cs typeface="+mn-cs"/>
              </a:rPr>
              <a:t> we talked about utilizing the right tools to make outreach more repeatable with less effort. The HigherYield solution does just that.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capitalize on the power of your GRE and TOEFL search service list by applying the HigherYield Solution. You can attract and engage through four exciting communications campaigns that will can lead to a better yield.</a:t>
            </a:r>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30</a:t>
            </a:fld>
            <a:endParaRPr lang="en-US" dirty="0"/>
          </a:p>
        </p:txBody>
      </p:sp>
    </p:spTree>
    <p:extLst>
      <p:ext uri="{BB962C8B-B14F-4D97-AF65-F5344CB8AC3E}">
        <p14:creationId xmlns:p14="http://schemas.microsoft.com/office/powerpoint/2010/main" val="164524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31</a:t>
            </a:fld>
            <a:endParaRPr lang="en-US" dirty="0"/>
          </a:p>
        </p:txBody>
      </p:sp>
    </p:spTree>
    <p:extLst>
      <p:ext uri="{BB962C8B-B14F-4D97-AF65-F5344CB8AC3E}">
        <p14:creationId xmlns:p14="http://schemas.microsoft.com/office/powerpoint/2010/main" val="201023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3</a:t>
            </a:fld>
            <a:endParaRPr lang="en-US" dirty="0"/>
          </a:p>
        </p:txBody>
      </p:sp>
    </p:spTree>
    <p:extLst>
      <p:ext uri="{BB962C8B-B14F-4D97-AF65-F5344CB8AC3E}">
        <p14:creationId xmlns:p14="http://schemas.microsoft.com/office/powerpoint/2010/main" val="30167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Reference the facts on the first slide</a:t>
            </a:r>
            <a:r>
              <a:rPr lang="en-US" baseline="0" dirty="0" smtClean="0"/>
              <a:t> to tie it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New and emerging technologies are becoming more affordable and allow for data collection and analytics that help to improve processes year over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Adopting</a:t>
            </a:r>
            <a:r>
              <a:rPr lang="en-US" baseline="0" dirty="0" smtClean="0"/>
              <a:t> best practices for your recruiting efforts will help you manage the balancing act and help you put your recruitment time and dollars to work for you in a way that yields results, not frustration.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6</a:t>
            </a:fld>
            <a:endParaRPr lang="en-US" dirty="0"/>
          </a:p>
        </p:txBody>
      </p:sp>
    </p:spTree>
    <p:extLst>
      <p:ext uri="{BB962C8B-B14F-4D97-AF65-F5344CB8AC3E}">
        <p14:creationId xmlns:p14="http://schemas.microsoft.com/office/powerpoint/2010/main" val="187856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Rising costs of graduate education</a:t>
            </a:r>
            <a:r>
              <a:rPr lang="en-US" b="1" baseline="0" dirty="0" smtClean="0"/>
              <a:t> = </a:t>
            </a:r>
            <a:r>
              <a:rPr lang="en-US" dirty="0" smtClean="0"/>
              <a:t>Decreases in public funding mean increases to tuition</a:t>
            </a:r>
          </a:p>
          <a:p>
            <a:pPr marL="0" indent="0">
              <a:buFont typeface="Arial" panose="020B0604020202020204" pitchFamily="34" charset="0"/>
              <a:buNone/>
            </a:pPr>
            <a:endParaRPr lang="en-US" dirty="0" smtClean="0"/>
          </a:p>
          <a:p>
            <a:pPr marL="285750" indent="-285750"/>
            <a:r>
              <a:rPr lang="en-US" b="1" dirty="0" smtClean="0"/>
              <a:t>Student questioning cost / benefit of graduate education =</a:t>
            </a:r>
          </a:p>
          <a:p>
            <a:pPr marL="742950" lvl="1" indent="-285750">
              <a:buFont typeface="Arial" panose="020B0604020202020204" pitchFamily="34" charset="0"/>
              <a:buChar char="•"/>
            </a:pPr>
            <a:r>
              <a:rPr lang="en-US" dirty="0" smtClean="0"/>
              <a:t>students questioning whether more education will get them a better job</a:t>
            </a:r>
          </a:p>
          <a:p>
            <a:pPr marL="742950" lvl="1" indent="-285750">
              <a:buFont typeface="Arial" panose="020B0604020202020204" pitchFamily="34" charset="0"/>
              <a:buChar char="•"/>
            </a:pPr>
            <a:r>
              <a:rPr lang="en-US" dirty="0" smtClean="0"/>
              <a:t>Better economy = fewer seeking higher education</a:t>
            </a:r>
          </a:p>
          <a:p>
            <a:pPr marL="0" lvl="0" indent="0">
              <a:buFont typeface="Arial" panose="020B0604020202020204" pitchFamily="34" charset="0"/>
              <a:buNone/>
            </a:pPr>
            <a:r>
              <a:rPr lang="en-US" b="1" dirty="0" smtClean="0"/>
              <a:t>Political climate</a:t>
            </a:r>
          </a:p>
          <a:p>
            <a:pPr marL="628650" lvl="1" indent="-171450">
              <a:buFont typeface="Arial" panose="020B0604020202020204" pitchFamily="34" charset="0"/>
              <a:buChar char="•"/>
            </a:pPr>
            <a:r>
              <a:rPr lang="en-US" dirty="0" smtClean="0"/>
              <a:t>especially as it relates to international student enrollment</a:t>
            </a:r>
          </a:p>
          <a:p>
            <a:pPr marL="742950" lvl="1" indent="-2857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7</a:t>
            </a:fld>
            <a:endParaRPr lang="en-US" dirty="0"/>
          </a:p>
        </p:txBody>
      </p:sp>
    </p:spTree>
    <p:extLst>
      <p:ext uri="{BB962C8B-B14F-4D97-AF65-F5344CB8AC3E}">
        <p14:creationId xmlns:p14="http://schemas.microsoft.com/office/powerpoint/2010/main" val="326236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The ultimate goal is to ensure your program/institution succeeds and builds a reputable, respected brand that fosters longevity.</a:t>
            </a:r>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8</a:t>
            </a:fld>
            <a:endParaRPr lang="en-US" dirty="0"/>
          </a:p>
        </p:txBody>
      </p:sp>
    </p:spTree>
    <p:extLst>
      <p:ext uri="{BB962C8B-B14F-4D97-AF65-F5344CB8AC3E}">
        <p14:creationId xmlns:p14="http://schemas.microsoft.com/office/powerpoint/2010/main" val="79899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12</a:t>
            </a:fld>
            <a:endParaRPr lang="en-US" dirty="0"/>
          </a:p>
        </p:txBody>
      </p:sp>
    </p:spTree>
    <p:extLst>
      <p:ext uri="{BB962C8B-B14F-4D97-AF65-F5344CB8AC3E}">
        <p14:creationId xmlns:p14="http://schemas.microsoft.com/office/powerpoint/2010/main" val="87065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ultimate success of any university or graduate program depends on the STUDENTS who take their degrees into the world.</a:t>
            </a:r>
            <a:r>
              <a:rPr lang="en-US" b="1"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13</a:t>
            </a:fld>
            <a:endParaRPr lang="en-US" dirty="0"/>
          </a:p>
        </p:txBody>
      </p:sp>
    </p:spTree>
    <p:extLst>
      <p:ext uri="{BB962C8B-B14F-4D97-AF65-F5344CB8AC3E}">
        <p14:creationId xmlns:p14="http://schemas.microsoft.com/office/powerpoint/2010/main" val="209209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14</a:t>
            </a:fld>
            <a:endParaRPr lang="en-US" dirty="0"/>
          </a:p>
        </p:txBody>
      </p:sp>
    </p:spTree>
    <p:extLst>
      <p:ext uri="{BB962C8B-B14F-4D97-AF65-F5344CB8AC3E}">
        <p14:creationId xmlns:p14="http://schemas.microsoft.com/office/powerpoint/2010/main" val="31074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Whether programs/institutions are looking for volume or quality (or more likely both), the means to that end is the same – engaging with the right mix of students early, often – and with the right message – in order to achieve a higher yield of students</a:t>
            </a:r>
          </a:p>
          <a:p>
            <a:endParaRPr lang="en-US" dirty="0"/>
          </a:p>
        </p:txBody>
      </p:sp>
      <p:sp>
        <p:nvSpPr>
          <p:cNvPr id="4" name="Slide Number Placeholder 3"/>
          <p:cNvSpPr>
            <a:spLocks noGrp="1"/>
          </p:cNvSpPr>
          <p:nvPr>
            <p:ph type="sldNum" sz="quarter" idx="10"/>
          </p:nvPr>
        </p:nvSpPr>
        <p:spPr/>
        <p:txBody>
          <a:bodyPr/>
          <a:lstStyle/>
          <a:p>
            <a:fld id="{034ADA81-3861-4ED2-BE1E-ACC03FCEF502}" type="slidenum">
              <a:rPr lang="en-US" smtClean="0"/>
              <a:t>16</a:t>
            </a:fld>
            <a:endParaRPr lang="en-US" dirty="0"/>
          </a:p>
        </p:txBody>
      </p:sp>
    </p:spTree>
    <p:extLst>
      <p:ext uri="{BB962C8B-B14F-4D97-AF65-F5344CB8AC3E}">
        <p14:creationId xmlns:p14="http://schemas.microsoft.com/office/powerpoint/2010/main" val="24966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3401" y="2059828"/>
            <a:ext cx="9107311" cy="1672696"/>
          </a:xfrm>
        </p:spPr>
        <p:txBody>
          <a:bodyP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00791" y="3988432"/>
            <a:ext cx="7992533" cy="614362"/>
          </a:xfrm>
        </p:spPr>
        <p:txBody>
          <a:bodyPr anchor="ct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69984" y="5518785"/>
            <a:ext cx="1454149" cy="376238"/>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dirty="0"/>
          </a:p>
        </p:txBody>
      </p:sp>
      <p:sp>
        <p:nvSpPr>
          <p:cNvPr id="5" name="Slide Number Placeholder 4"/>
          <p:cNvSpPr>
            <a:spLocks noGrp="1"/>
          </p:cNvSpPr>
          <p:nvPr>
            <p:ph type="sldNum" sz="quarter" idx="11"/>
          </p:nvPr>
        </p:nvSpPr>
        <p:spPr/>
        <p:txBody>
          <a:bodyPr/>
          <a:lstStyle>
            <a:lvl1pPr>
              <a:defRPr smtClean="0"/>
            </a:lvl1pPr>
          </a:lstStyle>
          <a:p>
            <a:pPr>
              <a:defRPr/>
            </a:pPr>
            <a:fld id="{4911F52D-220A-452C-9166-0F2F55CF25EC}" type="slidenum">
              <a:rPr lang="en-US"/>
              <a:pPr>
                <a:defRPr/>
              </a:pPr>
              <a:t>‹#›</a:t>
            </a:fld>
            <a:endParaRPr lang="en-US" dirty="0"/>
          </a:p>
        </p:txBody>
      </p:sp>
    </p:spTree>
    <p:extLst>
      <p:ext uri="{BB962C8B-B14F-4D97-AF65-F5344CB8AC3E}">
        <p14:creationId xmlns:p14="http://schemas.microsoft.com/office/powerpoint/2010/main" val="51726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3401" y="2059828"/>
            <a:ext cx="9107311" cy="1672696"/>
          </a:xfrm>
        </p:spPr>
        <p:txBody>
          <a:bodyP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00791" y="3988432"/>
            <a:ext cx="7992533" cy="614362"/>
          </a:xfrm>
        </p:spPr>
        <p:txBody>
          <a:bodyPr anchor="ct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69984" y="5518785"/>
            <a:ext cx="1454149" cy="376238"/>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dirty="0"/>
          </a:p>
        </p:txBody>
      </p:sp>
      <p:sp>
        <p:nvSpPr>
          <p:cNvPr id="5" name="Slide Number Placeholder 4"/>
          <p:cNvSpPr>
            <a:spLocks noGrp="1"/>
          </p:cNvSpPr>
          <p:nvPr>
            <p:ph type="sldNum" sz="quarter" idx="11"/>
          </p:nvPr>
        </p:nvSpPr>
        <p:spPr/>
        <p:txBody>
          <a:bodyPr/>
          <a:lstStyle>
            <a:lvl1pPr>
              <a:defRPr smtClean="0"/>
            </a:lvl1pPr>
          </a:lstStyle>
          <a:p>
            <a:pPr>
              <a:defRPr/>
            </a:pPr>
            <a:fld id="{4911F52D-220A-452C-9166-0F2F55CF25EC}" type="slidenum">
              <a:rPr lang="en-US"/>
              <a:pPr>
                <a:defRPr/>
              </a:pPr>
              <a:t>‹#›</a:t>
            </a:fld>
            <a:endParaRPr lang="en-US" dirty="0"/>
          </a:p>
        </p:txBody>
      </p:sp>
    </p:spTree>
    <p:extLst>
      <p:ext uri="{BB962C8B-B14F-4D97-AF65-F5344CB8AC3E}">
        <p14:creationId xmlns:p14="http://schemas.microsoft.com/office/powerpoint/2010/main" val="393289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4090CA4-F0BB-44AE-B956-36B9DB324A8E}" type="slidenum">
              <a:rPr lang="en-US"/>
              <a:pPr>
                <a:defRPr/>
              </a:pPr>
              <a:t>‹#›</a:t>
            </a:fld>
            <a:endParaRPr lang="en-US" dirty="0"/>
          </a:p>
        </p:txBody>
      </p:sp>
    </p:spTree>
    <p:extLst>
      <p:ext uri="{BB962C8B-B14F-4D97-AF65-F5344CB8AC3E}">
        <p14:creationId xmlns:p14="http://schemas.microsoft.com/office/powerpoint/2010/main" val="302530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613025"/>
          </a:xfrm>
        </p:spPr>
        <p:txBody>
          <a:bodyPr anchor="b">
            <a:normAutofit/>
          </a:bodyPr>
          <a:lstStyle>
            <a:lvl1pP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600603"/>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8947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309159"/>
            <a:ext cx="5181600" cy="4800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309159"/>
            <a:ext cx="5181600" cy="4800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54EE85D-78B2-4A15-8079-5862937F0E24}" type="slidenum">
              <a:rPr lang="en-US"/>
              <a:pPr>
                <a:defRPr/>
              </a:pPr>
              <a:t>‹#›</a:t>
            </a:fld>
            <a:endParaRPr lang="en-US" dirty="0"/>
          </a:p>
        </p:txBody>
      </p:sp>
    </p:spTree>
    <p:extLst>
      <p:ext uri="{BB962C8B-B14F-4D97-AF65-F5344CB8AC3E}">
        <p14:creationId xmlns:p14="http://schemas.microsoft.com/office/powerpoint/2010/main" val="310405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583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583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704F55D3-33B5-4EA1-9C25-83E3C61FA62F}" type="slidenum">
              <a:rPr lang="en-US"/>
              <a:pPr>
                <a:defRPr/>
              </a:pPr>
              <a:t>‹#›</a:t>
            </a:fld>
            <a:endParaRPr lang="en-US" dirty="0"/>
          </a:p>
        </p:txBody>
      </p:sp>
    </p:spTree>
    <p:extLst>
      <p:ext uri="{BB962C8B-B14F-4D97-AF65-F5344CB8AC3E}">
        <p14:creationId xmlns:p14="http://schemas.microsoft.com/office/powerpoint/2010/main" val="24898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6C52170-BF3A-478B-BF90-6E2D6725A1B9}" type="slidenum">
              <a:rPr lang="en-US"/>
              <a:pPr>
                <a:defRPr/>
              </a:pPr>
              <a:t>‹#›</a:t>
            </a:fld>
            <a:endParaRPr lang="en-US" dirty="0"/>
          </a:p>
        </p:txBody>
      </p:sp>
    </p:spTree>
    <p:extLst>
      <p:ext uri="{BB962C8B-B14F-4D97-AF65-F5344CB8AC3E}">
        <p14:creationId xmlns:p14="http://schemas.microsoft.com/office/powerpoint/2010/main" val="3786048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DD4DB7F-1161-4B71-8C0A-32C5A9549B28}" type="slidenum">
              <a:rPr lang="en-US"/>
              <a:pPr>
                <a:defRPr/>
              </a:pPr>
              <a:t>‹#›</a:t>
            </a:fld>
            <a:endParaRPr lang="en-US" dirty="0"/>
          </a:p>
        </p:txBody>
      </p:sp>
    </p:spTree>
    <p:extLst>
      <p:ext uri="{BB962C8B-B14F-4D97-AF65-F5344CB8AC3E}">
        <p14:creationId xmlns:p14="http://schemas.microsoft.com/office/powerpoint/2010/main" val="1297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7ED07F-74D3-4E11-BFB3-73DB840E9C28}" type="slidenum">
              <a:rPr lang="en-US"/>
              <a:pPr>
                <a:defRPr/>
              </a:pPr>
              <a:t>‹#›</a:t>
            </a:fld>
            <a:endParaRPr lang="en-US" dirty="0"/>
          </a:p>
        </p:txBody>
      </p:sp>
    </p:spTree>
    <p:extLst>
      <p:ext uri="{BB962C8B-B14F-4D97-AF65-F5344CB8AC3E}">
        <p14:creationId xmlns:p14="http://schemas.microsoft.com/office/powerpoint/2010/main" val="395901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7382755-8C7A-414C-9A83-A7187B4AF92A}" type="slidenum">
              <a:rPr lang="en-US"/>
              <a:pPr>
                <a:defRPr/>
              </a:pPr>
              <a:t>‹#›</a:t>
            </a:fld>
            <a:endParaRPr lang="en-US" dirty="0"/>
          </a:p>
        </p:txBody>
      </p:sp>
    </p:spTree>
    <p:extLst>
      <p:ext uri="{BB962C8B-B14F-4D97-AF65-F5344CB8AC3E}">
        <p14:creationId xmlns:p14="http://schemas.microsoft.com/office/powerpoint/2010/main" val="412351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4090CA4-F0BB-44AE-B956-36B9DB324A8E}" type="slidenum">
              <a:rPr lang="en-US"/>
              <a:pPr>
                <a:defRPr/>
              </a:pPr>
              <a:t>‹#›</a:t>
            </a:fld>
            <a:endParaRPr lang="en-US" dirty="0"/>
          </a:p>
        </p:txBody>
      </p:sp>
    </p:spTree>
    <p:extLst>
      <p:ext uri="{BB962C8B-B14F-4D97-AF65-F5344CB8AC3E}">
        <p14:creationId xmlns:p14="http://schemas.microsoft.com/office/powerpoint/2010/main" val="210451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613025"/>
          </a:xfrm>
        </p:spPr>
        <p:txBody>
          <a:bodyPr anchor="b">
            <a:normAutofit/>
          </a:bodyPr>
          <a:lstStyle>
            <a:lvl1pP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600603"/>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792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309159"/>
            <a:ext cx="5181600" cy="4800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309159"/>
            <a:ext cx="5181600" cy="4800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54EE85D-78B2-4A15-8079-5862937F0E24}" type="slidenum">
              <a:rPr lang="en-US"/>
              <a:pPr>
                <a:defRPr/>
              </a:pPr>
              <a:t>‹#›</a:t>
            </a:fld>
            <a:endParaRPr lang="en-US" dirty="0"/>
          </a:p>
        </p:txBody>
      </p:sp>
    </p:spTree>
    <p:extLst>
      <p:ext uri="{BB962C8B-B14F-4D97-AF65-F5344CB8AC3E}">
        <p14:creationId xmlns:p14="http://schemas.microsoft.com/office/powerpoint/2010/main" val="250683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583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583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704F55D3-33B5-4EA1-9C25-83E3C61FA62F}" type="slidenum">
              <a:rPr lang="en-US"/>
              <a:pPr>
                <a:defRPr/>
              </a:pPr>
              <a:t>‹#›</a:t>
            </a:fld>
            <a:endParaRPr lang="en-US" dirty="0"/>
          </a:p>
        </p:txBody>
      </p:sp>
    </p:spTree>
    <p:extLst>
      <p:ext uri="{BB962C8B-B14F-4D97-AF65-F5344CB8AC3E}">
        <p14:creationId xmlns:p14="http://schemas.microsoft.com/office/powerpoint/2010/main" val="398044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6C52170-BF3A-478B-BF90-6E2D6725A1B9}" type="slidenum">
              <a:rPr lang="en-US"/>
              <a:pPr>
                <a:defRPr/>
              </a:pPr>
              <a:t>‹#›</a:t>
            </a:fld>
            <a:endParaRPr lang="en-US" dirty="0"/>
          </a:p>
        </p:txBody>
      </p:sp>
    </p:spTree>
    <p:extLst>
      <p:ext uri="{BB962C8B-B14F-4D97-AF65-F5344CB8AC3E}">
        <p14:creationId xmlns:p14="http://schemas.microsoft.com/office/powerpoint/2010/main" val="413046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DD4DB7F-1161-4B71-8C0A-32C5A9549B28}" type="slidenum">
              <a:rPr lang="en-US"/>
              <a:pPr>
                <a:defRPr/>
              </a:pPr>
              <a:t>‹#›</a:t>
            </a:fld>
            <a:endParaRPr lang="en-US" dirty="0"/>
          </a:p>
        </p:txBody>
      </p:sp>
    </p:spTree>
    <p:extLst>
      <p:ext uri="{BB962C8B-B14F-4D97-AF65-F5344CB8AC3E}">
        <p14:creationId xmlns:p14="http://schemas.microsoft.com/office/powerpoint/2010/main" val="395647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7ED07F-74D3-4E11-BFB3-73DB840E9C28}" type="slidenum">
              <a:rPr lang="en-US"/>
              <a:pPr>
                <a:defRPr/>
              </a:pPr>
              <a:t>‹#›</a:t>
            </a:fld>
            <a:endParaRPr lang="en-US" dirty="0"/>
          </a:p>
        </p:txBody>
      </p:sp>
    </p:spTree>
    <p:extLst>
      <p:ext uri="{BB962C8B-B14F-4D97-AF65-F5344CB8AC3E}">
        <p14:creationId xmlns:p14="http://schemas.microsoft.com/office/powerpoint/2010/main" val="153363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7382755-8C7A-414C-9A83-A7187B4AF92A}" type="slidenum">
              <a:rPr lang="en-US"/>
              <a:pPr>
                <a:defRPr/>
              </a:pPr>
              <a:t>‹#›</a:t>
            </a:fld>
            <a:endParaRPr lang="en-US" dirty="0"/>
          </a:p>
        </p:txBody>
      </p:sp>
    </p:spTree>
    <p:extLst>
      <p:ext uri="{BB962C8B-B14F-4D97-AF65-F5344CB8AC3E}">
        <p14:creationId xmlns:p14="http://schemas.microsoft.com/office/powerpoint/2010/main" val="341048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179388"/>
            <a:ext cx="10515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838200" y="1363663"/>
            <a:ext cx="10515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6" name="Slide Number Placeholder 5"/>
          <p:cNvSpPr>
            <a:spLocks noGrp="1"/>
          </p:cNvSpPr>
          <p:nvPr>
            <p:ph type="sldNum" sz="quarter" idx="4"/>
          </p:nvPr>
        </p:nvSpPr>
        <p:spPr>
          <a:xfrm>
            <a:off x="11841480" y="6570664"/>
            <a:ext cx="350521" cy="2873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bg1"/>
                </a:solidFill>
                <a:latin typeface="+mn-lt"/>
              </a:defRPr>
            </a:lvl1pPr>
          </a:lstStyle>
          <a:p>
            <a:pPr>
              <a:defRPr/>
            </a:pPr>
            <a:fld id="{273AD836-4994-40C0-AA68-92A2F7861B1F}" type="slidenum">
              <a:rPr lang="en-US"/>
              <a:pPr>
                <a:defRPr/>
              </a:pPr>
              <a:t>‹#›</a:t>
            </a:fld>
            <a:endParaRPr lang="en-US" dirty="0"/>
          </a:p>
        </p:txBody>
      </p:sp>
    </p:spTree>
    <p:extLst>
      <p:ext uri="{BB962C8B-B14F-4D97-AF65-F5344CB8AC3E}">
        <p14:creationId xmlns:p14="http://schemas.microsoft.com/office/powerpoint/2010/main" val="265330294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2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200" kern="1200">
          <a:solidFill>
            <a:schemeClr val="tx1"/>
          </a:solidFill>
          <a:latin typeface="+mn-lt"/>
          <a:ea typeface="Verdana" panose="020B0604030504040204" pitchFamily="34" charset="0"/>
          <a:cs typeface="Verdana" panose="020B0604030504040204" pitchFamily="34" charset="0"/>
        </a:defRPr>
      </a:lvl1pPr>
      <a:lvl2pPr marL="685800" indent="-228600" algn="l" rtl="0" eaLnBrk="1" fontAlgn="base" hangingPunct="1">
        <a:lnSpc>
          <a:spcPct val="100000"/>
        </a:lnSpc>
        <a:spcBef>
          <a:spcPts val="1000"/>
        </a:spcBef>
        <a:spcAft>
          <a:spcPct val="0"/>
        </a:spcAft>
        <a:buFont typeface="Arial" panose="020B0604020202020204" pitchFamily="34" charset="0"/>
        <a:buChar char="•"/>
        <a:defRPr sz="2200" kern="1200">
          <a:solidFill>
            <a:schemeClr val="tx1"/>
          </a:solidFill>
          <a:latin typeface="+mn-lt"/>
          <a:ea typeface="Verdana" panose="020B0604030504040204" pitchFamily="34" charset="0"/>
          <a:cs typeface="Verdana" panose="020B0604030504040204" pitchFamily="34" charset="0"/>
        </a:defRPr>
      </a:lvl2pPr>
      <a:lvl3pPr marL="11430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179388"/>
            <a:ext cx="10515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838200" y="1363663"/>
            <a:ext cx="10515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6" name="Slide Number Placeholder 5"/>
          <p:cNvSpPr>
            <a:spLocks noGrp="1"/>
          </p:cNvSpPr>
          <p:nvPr>
            <p:ph type="sldNum" sz="quarter" idx="4"/>
          </p:nvPr>
        </p:nvSpPr>
        <p:spPr>
          <a:xfrm>
            <a:off x="11841480" y="6570664"/>
            <a:ext cx="350521" cy="2873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bg1"/>
                </a:solidFill>
                <a:latin typeface="+mn-lt"/>
              </a:defRPr>
            </a:lvl1pPr>
          </a:lstStyle>
          <a:p>
            <a:pPr>
              <a:defRPr/>
            </a:pPr>
            <a:fld id="{273AD836-4994-40C0-AA68-92A2F7861B1F}" type="slidenum">
              <a:rPr lang="en-US"/>
              <a:pPr>
                <a:defRPr/>
              </a:pPr>
              <a:t>‹#›</a:t>
            </a:fld>
            <a:endParaRPr lang="en-US" dirty="0"/>
          </a:p>
        </p:txBody>
      </p:sp>
    </p:spTree>
    <p:extLst>
      <p:ext uri="{BB962C8B-B14F-4D97-AF65-F5344CB8AC3E}">
        <p14:creationId xmlns:p14="http://schemas.microsoft.com/office/powerpoint/2010/main" val="2748221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2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200" kern="1200">
          <a:solidFill>
            <a:schemeClr val="tx1"/>
          </a:solidFill>
          <a:latin typeface="+mn-lt"/>
          <a:ea typeface="Verdana" panose="020B0604030504040204" pitchFamily="34" charset="0"/>
          <a:cs typeface="Verdana" panose="020B0604030504040204" pitchFamily="34" charset="0"/>
        </a:defRPr>
      </a:lvl1pPr>
      <a:lvl2pPr marL="685800" indent="-228600" algn="l" rtl="0" eaLnBrk="1" fontAlgn="base" hangingPunct="1">
        <a:lnSpc>
          <a:spcPct val="100000"/>
        </a:lnSpc>
        <a:spcBef>
          <a:spcPts val="1000"/>
        </a:spcBef>
        <a:spcAft>
          <a:spcPct val="0"/>
        </a:spcAft>
        <a:buFont typeface="Arial" panose="020B0604020202020204" pitchFamily="34" charset="0"/>
        <a:buChar char="•"/>
        <a:defRPr sz="2200" kern="1200">
          <a:solidFill>
            <a:schemeClr val="tx1"/>
          </a:solidFill>
          <a:latin typeface="+mn-lt"/>
          <a:ea typeface="Verdana" panose="020B0604030504040204" pitchFamily="34" charset="0"/>
          <a:cs typeface="Verdana" panose="020B0604030504040204" pitchFamily="34" charset="0"/>
        </a:defRPr>
      </a:lvl2pPr>
      <a:lvl3pPr marL="11430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gsnet.org/ckfinder/userfiles/files/CGS_GED17_Repo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insidehighered.com/news/2018/11/13/new-international-student-enrollments-continue-decline-us-universiti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hyperlink" Target="mailto:astrange@et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58391" y="2134779"/>
            <a:ext cx="9107311" cy="1672696"/>
          </a:xfrm>
        </p:spPr>
        <p:txBody>
          <a:bodyPr>
            <a:normAutofit fontScale="90000"/>
          </a:bodyPr>
          <a:lstStyle/>
          <a:p>
            <a:r>
              <a:rPr lang="en-US" b="1" dirty="0" smtClean="0">
                <a:latin typeface="Arial" panose="020B0604020202020204" pitchFamily="34" charset="0"/>
                <a:ea typeface="Calibri" panose="020F0502020204030204" pitchFamily="34" charset="0"/>
              </a:rPr>
              <a:t>Recruitment Best </a:t>
            </a:r>
            <a:r>
              <a:rPr lang="en-US" b="1" dirty="0">
                <a:latin typeface="Arial" panose="020B0604020202020204" pitchFamily="34" charset="0"/>
                <a:ea typeface="Calibri" panose="020F0502020204030204" pitchFamily="34" charset="0"/>
              </a:rPr>
              <a:t>Practices</a:t>
            </a:r>
            <a:r>
              <a:rPr lang="en-US" b="1" dirty="0" smtClean="0">
                <a:latin typeface="Arial" panose="020B0604020202020204" pitchFamily="34" charset="0"/>
                <a:ea typeface="Calibri" panose="020F0502020204030204" pitchFamily="34" charset="0"/>
              </a:rPr>
              <a:t>:</a:t>
            </a:r>
            <a:br>
              <a:rPr lang="en-US" b="1" dirty="0" smtClean="0">
                <a:latin typeface="Arial" panose="020B0604020202020204" pitchFamily="34" charset="0"/>
                <a:ea typeface="Calibri" panose="020F0502020204030204" pitchFamily="34" charset="0"/>
              </a:rPr>
            </a:br>
            <a:r>
              <a:rPr lang="en-US" b="1" dirty="0" smtClean="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Finding Ideal Students for Your Program</a:t>
            </a:r>
            <a:r>
              <a:rPr lang="en-US" b="1" dirty="0">
                <a:solidFill>
                  <a:srgbClr val="0070C0"/>
                </a:solidFill>
                <a:latin typeface="Arial" panose="020B0604020202020204" pitchFamily="34" charset="0"/>
                <a:ea typeface="Calibri" panose="020F0502020204030204" pitchFamily="34" charset="0"/>
              </a:rPr>
              <a:t/>
            </a:r>
            <a:br>
              <a:rPr lang="en-US" b="1" dirty="0">
                <a:solidFill>
                  <a:srgbClr val="0070C0"/>
                </a:solidFill>
                <a:latin typeface="Arial" panose="020B0604020202020204" pitchFamily="34" charset="0"/>
                <a:ea typeface="Calibri" panose="020F0502020204030204" pitchFamily="34" charset="0"/>
              </a:rPr>
            </a:br>
            <a:endParaRPr lang="en-US" dirty="0"/>
          </a:p>
        </p:txBody>
      </p:sp>
      <p:sp>
        <p:nvSpPr>
          <p:cNvPr id="2" name="Slide Number Placeholder 1"/>
          <p:cNvSpPr>
            <a:spLocks noGrp="1"/>
          </p:cNvSpPr>
          <p:nvPr>
            <p:ph type="sldNum" sz="quarter" idx="11"/>
          </p:nvPr>
        </p:nvSpPr>
        <p:spPr/>
        <p:txBody>
          <a:bodyPr/>
          <a:lstStyle/>
          <a:p>
            <a:pPr>
              <a:defRPr/>
            </a:pPr>
            <a:fld id="{4911F52D-220A-452C-9166-0F2F55CF25EC}" type="slidenum">
              <a:rPr lang="en-US" smtClean="0"/>
              <a:pPr>
                <a:defRPr/>
              </a:pPr>
              <a:t>1</a:t>
            </a:fld>
            <a:endParaRPr lang="en-US" dirty="0"/>
          </a:p>
        </p:txBody>
      </p:sp>
    </p:spTree>
    <p:extLst>
      <p:ext uri="{BB962C8B-B14F-4D97-AF65-F5344CB8AC3E}">
        <p14:creationId xmlns:p14="http://schemas.microsoft.com/office/powerpoint/2010/main" val="595877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489" y="288277"/>
            <a:ext cx="10157606" cy="7546486"/>
          </a:xfrm>
          <a:prstGeom prst="rect">
            <a:avLst/>
          </a:prstGeom>
        </p:spPr>
      </p:pic>
      <p:sp>
        <p:nvSpPr>
          <p:cNvPr id="9" name="Title 8"/>
          <p:cNvSpPr>
            <a:spLocks noGrp="1"/>
          </p:cNvSpPr>
          <p:nvPr>
            <p:ph type="title"/>
          </p:nvPr>
        </p:nvSpPr>
        <p:spPr>
          <a:xfrm>
            <a:off x="838199" y="179388"/>
            <a:ext cx="10969101" cy="1022350"/>
          </a:xfrm>
        </p:spPr>
        <p:txBody>
          <a:bodyPr/>
          <a:lstStyle/>
          <a:p>
            <a:r>
              <a:rPr lang="en-US" sz="3000" b="1" dirty="0" smtClean="0"/>
              <a:t>WHY ARE BEST PRACTICES FOR RECRUITMENT SO IMPORTANT?</a:t>
            </a:r>
            <a:br>
              <a:rPr lang="en-US" sz="3000" b="1" dirty="0" smtClean="0"/>
            </a:br>
            <a:r>
              <a:rPr lang="en-US" sz="2800" dirty="0">
                <a:solidFill>
                  <a:srgbClr val="892428"/>
                </a:solidFill>
              </a:rPr>
              <a:t>A STRATEGIC APPROACH</a:t>
            </a:r>
            <a:endParaRPr lang="en-US" sz="3000" dirty="0"/>
          </a:p>
        </p:txBody>
      </p:sp>
      <p:sp>
        <p:nvSpPr>
          <p:cNvPr id="10" name="Content Placeholder 9"/>
          <p:cNvSpPr>
            <a:spLocks noGrp="1"/>
          </p:cNvSpPr>
          <p:nvPr>
            <p:ph idx="1"/>
          </p:nvPr>
        </p:nvSpPr>
        <p:spPr>
          <a:xfrm>
            <a:off x="3367684" y="1439375"/>
            <a:ext cx="8439616" cy="4368800"/>
          </a:xfrm>
        </p:spPr>
        <p:txBody>
          <a:bodyPr/>
          <a:lstStyle/>
          <a:p>
            <a:pPr marL="0" indent="0">
              <a:buNone/>
            </a:pPr>
            <a:r>
              <a:rPr lang="en-US" b="1" dirty="0" smtClean="0"/>
              <a:t>Strategies </a:t>
            </a:r>
            <a:r>
              <a:rPr lang="en-US" b="1" dirty="0"/>
              <a:t>to Consider </a:t>
            </a:r>
            <a:r>
              <a:rPr lang="en-US" b="1" dirty="0" smtClean="0"/>
              <a:t>for Inquiries:</a:t>
            </a:r>
            <a:endParaRPr lang="en-US" b="1" dirty="0"/>
          </a:p>
          <a:p>
            <a:r>
              <a:rPr lang="en-US" dirty="0" smtClean="0"/>
              <a:t>Follow up with inquiries immediately, and on an on-going basis</a:t>
            </a:r>
          </a:p>
          <a:p>
            <a:r>
              <a:rPr lang="en-US" dirty="0" smtClean="0"/>
              <a:t>Employ personal outreach to students who start but don’t complete applications — including email and phone calls</a:t>
            </a:r>
          </a:p>
          <a:p>
            <a:r>
              <a:rPr lang="en-US" dirty="0" smtClean="0"/>
              <a:t>Host face-to-face events to showcase your institution and </a:t>
            </a:r>
            <a:r>
              <a:rPr lang="en-US" dirty="0"/>
              <a:t>program — graduate </a:t>
            </a:r>
            <a:r>
              <a:rPr lang="en-US" dirty="0" smtClean="0"/>
              <a:t>applicants are interested, keep it that way</a:t>
            </a:r>
          </a:p>
          <a:p>
            <a:r>
              <a:rPr lang="en-US" dirty="0" smtClean="0"/>
              <a:t>Keep the communication going though the whole application process and acceptance</a:t>
            </a:r>
          </a:p>
          <a:p>
            <a:endParaRPr lang="en-US" dirty="0"/>
          </a:p>
        </p:txBody>
      </p:sp>
      <p:sp>
        <p:nvSpPr>
          <p:cNvPr id="3" name="Slide Number Placeholder 2"/>
          <p:cNvSpPr>
            <a:spLocks noGrp="1"/>
          </p:cNvSpPr>
          <p:nvPr>
            <p:ph type="sldNum" sz="quarter" idx="10"/>
          </p:nvPr>
        </p:nvSpPr>
        <p:spPr/>
        <p:txBody>
          <a:bodyPr/>
          <a:lstStyle/>
          <a:p>
            <a:pPr>
              <a:defRPr/>
            </a:pPr>
            <a:fld id="{D4090CA4-F0BB-44AE-B956-36B9DB324A8E}" type="slidenum">
              <a:rPr lang="en-US" smtClean="0"/>
              <a:pPr>
                <a:defRPr/>
              </a:pPr>
              <a:t>10</a:t>
            </a:fld>
            <a:endParaRPr lang="en-US" dirty="0"/>
          </a:p>
        </p:txBody>
      </p:sp>
    </p:spTree>
    <p:extLst>
      <p:ext uri="{BB962C8B-B14F-4D97-AF65-F5344CB8AC3E}">
        <p14:creationId xmlns:p14="http://schemas.microsoft.com/office/powerpoint/2010/main" val="253072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2487" y="2696556"/>
            <a:ext cx="7014987" cy="1200329"/>
          </a:xfrm>
          <a:prstGeom prst="rect">
            <a:avLst/>
          </a:prstGeom>
          <a:noFill/>
        </p:spPr>
        <p:txBody>
          <a:bodyPr wrap="square" rtlCol="0">
            <a:spAutoFit/>
          </a:bodyPr>
          <a:lstStyle/>
          <a:p>
            <a:pPr marL="285750" indent="-285750">
              <a:buFont typeface="Arial" panose="020B0604020202020204" pitchFamily="34" charset="0"/>
              <a:buChar char="•"/>
            </a:pPr>
            <a:endParaRPr lang="en-US" b="1" i="1" dirty="0" smtClean="0"/>
          </a:p>
          <a:p>
            <a:r>
              <a:rPr lang="en-US" b="1" i="1" dirty="0"/>
              <a:t/>
            </a:r>
            <a:br>
              <a:rPr lang="en-US" b="1" i="1" dirty="0"/>
            </a:br>
            <a:r>
              <a:rPr lang="en-US" dirty="0"/>
              <a:t/>
            </a:r>
            <a:br>
              <a:rPr lang="en-US" dirty="0"/>
            </a:br>
            <a:endParaRPr lang="en-US" dirty="0" smtClean="0"/>
          </a:p>
        </p:txBody>
      </p:sp>
      <p:sp>
        <p:nvSpPr>
          <p:cNvPr id="4" name="TextBox 3"/>
          <p:cNvSpPr txBox="1"/>
          <p:nvPr/>
        </p:nvSpPr>
        <p:spPr>
          <a:xfrm>
            <a:off x="0" y="2594960"/>
            <a:ext cx="12191999" cy="1785104"/>
          </a:xfrm>
          <a:prstGeom prst="rect">
            <a:avLst/>
          </a:prstGeom>
          <a:noFill/>
        </p:spPr>
        <p:txBody>
          <a:bodyPr wrap="square" rtlCol="0">
            <a:spAutoFit/>
          </a:bodyPr>
          <a:lstStyle/>
          <a:p>
            <a:pPr algn="ctr"/>
            <a:r>
              <a:rPr lang="en-US" sz="6600" b="1" dirty="0">
                <a:solidFill>
                  <a:schemeClr val="bg1"/>
                </a:solidFill>
                <a:sym typeface="Wingdings" panose="05000000000000000000" pitchFamily="2" charset="2"/>
              </a:rPr>
              <a:t>WHO </a:t>
            </a:r>
            <a:r>
              <a:rPr lang="en-US" sz="4400" b="1" dirty="0" smtClean="0">
                <a:solidFill>
                  <a:schemeClr val="bg1"/>
                </a:solidFill>
                <a:sym typeface="Wingdings" panose="05000000000000000000" pitchFamily="2" charset="2"/>
              </a:rPr>
              <a:t/>
            </a:r>
            <a:br>
              <a:rPr lang="en-US" sz="4400" b="1" dirty="0" smtClean="0">
                <a:solidFill>
                  <a:schemeClr val="bg1"/>
                </a:solidFill>
                <a:sym typeface="Wingdings" panose="05000000000000000000" pitchFamily="2" charset="2"/>
              </a:rPr>
            </a:br>
            <a:r>
              <a:rPr lang="en-US" sz="4400" dirty="0" smtClean="0">
                <a:solidFill>
                  <a:schemeClr val="bg1"/>
                </a:solidFill>
                <a:sym typeface="Wingdings" panose="05000000000000000000" pitchFamily="2" charset="2"/>
              </a:rPr>
              <a:t>ARE </a:t>
            </a:r>
            <a:r>
              <a:rPr lang="en-US" sz="4400" dirty="0">
                <a:solidFill>
                  <a:schemeClr val="bg1"/>
                </a:solidFill>
                <a:sym typeface="Wingdings" panose="05000000000000000000" pitchFamily="2" charset="2"/>
              </a:rPr>
              <a:t>THE STUDENTS YOU ARE LOOKING FOR?</a:t>
            </a:r>
            <a:endParaRPr lang="en-US" sz="4400" dirty="0">
              <a:solidFill>
                <a:schemeClr val="bg1"/>
              </a:solidFill>
            </a:endParaRPr>
          </a:p>
        </p:txBody>
      </p:sp>
    </p:spTree>
    <p:extLst>
      <p:ext uri="{BB962C8B-B14F-4D97-AF65-F5344CB8AC3E}">
        <p14:creationId xmlns:p14="http://schemas.microsoft.com/office/powerpoint/2010/main" val="2651913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ym typeface="Wingdings" panose="05000000000000000000" pitchFamily="2" charset="2"/>
              </a:rPr>
              <a:t>WHO </a:t>
            </a:r>
            <a:r>
              <a:rPr lang="en-US" b="1" dirty="0" smtClean="0">
                <a:sym typeface="Wingdings" panose="05000000000000000000" pitchFamily="2" charset="2"/>
              </a:rPr>
              <a:t>ARE THE STUDENTS YOU ARE LOOKING FOR?</a:t>
            </a:r>
            <a:br>
              <a:rPr lang="en-US" b="1" dirty="0" smtClean="0">
                <a:sym typeface="Wingdings" panose="05000000000000000000" pitchFamily="2" charset="2"/>
              </a:rPr>
            </a:br>
            <a:r>
              <a:rPr lang="en-US" sz="2400" dirty="0" smtClean="0">
                <a:solidFill>
                  <a:srgbClr val="7F2125"/>
                </a:solidFill>
                <a:sym typeface="Wingdings" panose="05000000000000000000" pitchFamily="2" charset="2"/>
              </a:rPr>
              <a:t>STUDENTS ARE KEY</a:t>
            </a:r>
            <a:endParaRPr lang="en-US" sz="2400" dirty="0">
              <a:solidFill>
                <a:srgbClr val="7F2125"/>
              </a:solidFill>
            </a:endParaRPr>
          </a:p>
        </p:txBody>
      </p:sp>
      <p:sp>
        <p:nvSpPr>
          <p:cNvPr id="4" name="Content Placeholder 3"/>
          <p:cNvSpPr>
            <a:spLocks noGrp="1"/>
          </p:cNvSpPr>
          <p:nvPr>
            <p:ph idx="1"/>
          </p:nvPr>
        </p:nvSpPr>
        <p:spPr>
          <a:xfrm>
            <a:off x="838200" y="1482186"/>
            <a:ext cx="10045390" cy="1773427"/>
          </a:xfrm>
        </p:spPr>
        <p:txBody>
          <a:bodyPr numCol="1"/>
          <a:lstStyle/>
          <a:p>
            <a:pPr marL="0" indent="0">
              <a:buNone/>
            </a:pPr>
            <a:r>
              <a:rPr lang="en-US" dirty="0">
                <a:sym typeface="Wingdings" panose="05000000000000000000" pitchFamily="2" charset="2"/>
              </a:rPr>
              <a:t>You’re looking for students </a:t>
            </a:r>
            <a:r>
              <a:rPr lang="en-US" dirty="0" smtClean="0">
                <a:sym typeface="Wingdings" panose="05000000000000000000" pitchFamily="2" charset="2"/>
              </a:rPr>
              <a:t>that are highly qualified </a:t>
            </a:r>
            <a:r>
              <a:rPr lang="en-US" dirty="0">
                <a:sym typeface="Wingdings" panose="05000000000000000000" pitchFamily="2" charset="2"/>
              </a:rPr>
              <a:t>and likely to </a:t>
            </a:r>
            <a:r>
              <a:rPr lang="en-US" dirty="0" smtClean="0">
                <a:sym typeface="Wingdings" panose="05000000000000000000" pitchFamily="2" charset="2"/>
              </a:rPr>
              <a:t>succeed, plus they need to be a “good fit” for your program. </a:t>
            </a:r>
          </a:p>
          <a:p>
            <a:pPr marL="0" indent="0">
              <a:buNone/>
            </a:pPr>
            <a:r>
              <a:rPr lang="en-US" dirty="0" smtClean="0">
                <a:sym typeface="Wingdings" panose="05000000000000000000" pitchFamily="2" charset="2"/>
              </a:rPr>
              <a:t>The best candidates are multifaceted:</a:t>
            </a:r>
          </a:p>
          <a:p>
            <a:endParaRPr lang="en-US" dirty="0"/>
          </a:p>
          <a:p>
            <a:endParaRPr lang="en-US" dirty="0"/>
          </a:p>
        </p:txBody>
      </p:sp>
      <p:grpSp>
        <p:nvGrpSpPr>
          <p:cNvPr id="7" name="Group 6"/>
          <p:cNvGrpSpPr/>
          <p:nvPr/>
        </p:nvGrpSpPr>
        <p:grpSpPr>
          <a:xfrm>
            <a:off x="5860895" y="1060771"/>
            <a:ext cx="8502458" cy="6420303"/>
            <a:chOff x="3338036" y="761238"/>
            <a:chExt cx="9230900" cy="68580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036" y="761238"/>
              <a:ext cx="9230900" cy="6858000"/>
            </a:xfrm>
            <a:prstGeom prst="rect">
              <a:avLst/>
            </a:prstGeom>
          </p:spPr>
        </p:pic>
        <p:sp>
          <p:nvSpPr>
            <p:cNvPr id="5" name="TextBox 4"/>
            <p:cNvSpPr txBox="1"/>
            <p:nvPr/>
          </p:nvSpPr>
          <p:spPr>
            <a:xfrm>
              <a:off x="7863053" y="3292907"/>
              <a:ext cx="720762" cy="369332"/>
            </a:xfrm>
            <a:prstGeom prst="rect">
              <a:avLst/>
            </a:prstGeom>
            <a:noFill/>
          </p:spPr>
          <p:txBody>
            <a:bodyPr wrap="square" rtlCol="0">
              <a:spAutoFit/>
            </a:bodyPr>
            <a:lstStyle/>
            <a:p>
              <a:r>
                <a:rPr lang="en-US" b="1" dirty="0" smtClean="0">
                  <a:solidFill>
                    <a:srgbClr val="FF0000"/>
                  </a:solidFill>
                </a:rPr>
                <a:t>GPA</a:t>
              </a:r>
              <a:endParaRPr lang="en-US" b="1" dirty="0">
                <a:solidFill>
                  <a:srgbClr val="FF0000"/>
                </a:solidFill>
              </a:endParaRPr>
            </a:p>
          </p:txBody>
        </p:sp>
        <p:sp>
          <p:nvSpPr>
            <p:cNvPr id="6" name="TextBox 5"/>
            <p:cNvSpPr txBox="1"/>
            <p:nvPr/>
          </p:nvSpPr>
          <p:spPr>
            <a:xfrm rot="323178">
              <a:off x="7463151" y="4154000"/>
              <a:ext cx="720762" cy="369332"/>
            </a:xfrm>
            <a:prstGeom prst="rect">
              <a:avLst/>
            </a:prstGeom>
            <a:noFill/>
          </p:spPr>
          <p:txBody>
            <a:bodyPr wrap="square" rtlCol="0">
              <a:spAutoFit/>
            </a:bodyPr>
            <a:lstStyle/>
            <a:p>
              <a:r>
                <a:rPr lang="en-US" b="1" dirty="0" smtClean="0">
                  <a:solidFill>
                    <a:srgbClr val="FF0000"/>
                  </a:solidFill>
                </a:rPr>
                <a:t>GRIT</a:t>
              </a:r>
              <a:endParaRPr lang="en-US" b="1" dirty="0">
                <a:solidFill>
                  <a:srgbClr val="FF0000"/>
                </a:solidFill>
              </a:endParaRPr>
            </a:p>
          </p:txBody>
        </p:sp>
      </p:grpSp>
      <p:sp>
        <p:nvSpPr>
          <p:cNvPr id="9" name="TextBox 8"/>
          <p:cNvSpPr txBox="1"/>
          <p:nvPr/>
        </p:nvSpPr>
        <p:spPr>
          <a:xfrm>
            <a:off x="1416436" y="2693601"/>
            <a:ext cx="8240335" cy="5693866"/>
          </a:xfrm>
          <a:prstGeom prst="rect">
            <a:avLst/>
          </a:prstGeom>
          <a:noFill/>
        </p:spPr>
        <p:txBody>
          <a:bodyPr wrap="square" numCol="2" rtlCol="0">
            <a:spAutoFit/>
          </a:bodyPr>
          <a:lstStyle/>
          <a:p>
            <a:pPr marL="285750" indent="-285750">
              <a:lnSpc>
                <a:spcPct val="200000"/>
              </a:lnSpc>
              <a:buFont typeface="Arial" panose="020B0604020202020204" pitchFamily="34" charset="0"/>
              <a:buChar char="•"/>
            </a:pPr>
            <a:r>
              <a:rPr lang="en-US" sz="2200" dirty="0">
                <a:sym typeface="Wingdings" panose="05000000000000000000" pitchFamily="2" charset="2"/>
              </a:rPr>
              <a:t>GPA</a:t>
            </a:r>
          </a:p>
          <a:p>
            <a:pPr marL="285750" indent="-285750">
              <a:lnSpc>
                <a:spcPct val="200000"/>
              </a:lnSpc>
              <a:buFont typeface="Arial" panose="020B0604020202020204" pitchFamily="34" charset="0"/>
              <a:buChar char="•"/>
            </a:pPr>
            <a:r>
              <a:rPr lang="en-US" sz="2200" dirty="0">
                <a:sym typeface="Wingdings" panose="05000000000000000000" pitchFamily="2" charset="2"/>
              </a:rPr>
              <a:t>Test scores</a:t>
            </a:r>
          </a:p>
          <a:p>
            <a:pPr marL="285750" indent="-285750">
              <a:lnSpc>
                <a:spcPct val="200000"/>
              </a:lnSpc>
              <a:buFont typeface="Arial" panose="020B0604020202020204" pitchFamily="34" charset="0"/>
              <a:buChar char="•"/>
            </a:pPr>
            <a:r>
              <a:rPr lang="en-US" sz="2200" dirty="0">
                <a:sym typeface="Wingdings" panose="05000000000000000000" pitchFamily="2" charset="2"/>
              </a:rPr>
              <a:t>Overall academic background</a:t>
            </a:r>
          </a:p>
          <a:p>
            <a:pPr marL="285750" indent="-285750">
              <a:lnSpc>
                <a:spcPct val="200000"/>
              </a:lnSpc>
              <a:buFont typeface="Arial" panose="020B0604020202020204" pitchFamily="34" charset="0"/>
              <a:buChar char="•"/>
            </a:pPr>
            <a:r>
              <a:rPr lang="en-US" sz="2200" dirty="0" smtClean="0">
                <a:sym typeface="Wingdings" panose="05000000000000000000" pitchFamily="2" charset="2"/>
              </a:rPr>
              <a:t>Character</a:t>
            </a:r>
            <a:endParaRPr lang="en-US" sz="2200" dirty="0">
              <a:sym typeface="Wingdings" panose="05000000000000000000" pitchFamily="2" charset="2"/>
            </a:endParaRPr>
          </a:p>
          <a:p>
            <a:pPr marL="285750" indent="-285750">
              <a:lnSpc>
                <a:spcPct val="200000"/>
              </a:lnSpc>
              <a:buFont typeface="Arial" panose="020B0604020202020204" pitchFamily="34" charset="0"/>
              <a:buChar char="•"/>
            </a:pPr>
            <a:r>
              <a:rPr lang="en-US" sz="2200" dirty="0" smtClean="0">
                <a:sym typeface="Wingdings" panose="05000000000000000000" pitchFamily="2" charset="2"/>
              </a:rPr>
              <a:t>Commitment</a:t>
            </a:r>
            <a:br>
              <a:rPr lang="en-US" sz="2200" dirty="0" smtClean="0">
                <a:sym typeface="Wingdings" panose="05000000000000000000" pitchFamily="2" charset="2"/>
              </a:rPr>
            </a:br>
            <a:r>
              <a:rPr lang="en-US" sz="2200" dirty="0" smtClean="0">
                <a:sym typeface="Wingdings" panose="05000000000000000000" pitchFamily="2" charset="2"/>
              </a:rPr>
              <a:t/>
            </a:r>
            <a:br>
              <a:rPr lang="en-US" sz="2200" dirty="0" smtClean="0">
                <a:sym typeface="Wingdings" panose="05000000000000000000" pitchFamily="2" charset="2"/>
              </a:rPr>
            </a:br>
            <a:r>
              <a:rPr lang="en-US" sz="2200" dirty="0" smtClean="0">
                <a:sym typeface="Wingdings" panose="05000000000000000000" pitchFamily="2" charset="2"/>
              </a:rPr>
              <a:t/>
            </a:r>
            <a:br>
              <a:rPr lang="en-US" sz="2200" dirty="0" smtClean="0">
                <a:sym typeface="Wingdings" panose="05000000000000000000" pitchFamily="2" charset="2"/>
              </a:rPr>
            </a:br>
            <a:endParaRPr lang="en-US" sz="2200" dirty="0">
              <a:sym typeface="Wingdings" panose="05000000000000000000" pitchFamily="2" charset="2"/>
            </a:endParaRPr>
          </a:p>
          <a:p>
            <a:pPr marL="285750" indent="-285750">
              <a:lnSpc>
                <a:spcPct val="200000"/>
              </a:lnSpc>
              <a:buFont typeface="Arial" panose="020B0604020202020204" pitchFamily="34" charset="0"/>
              <a:buChar char="•"/>
            </a:pPr>
            <a:r>
              <a:rPr lang="en-US" sz="2200" dirty="0">
                <a:sym typeface="Wingdings" panose="05000000000000000000" pitchFamily="2" charset="2"/>
              </a:rPr>
              <a:t>Grit/tenacity</a:t>
            </a:r>
          </a:p>
          <a:p>
            <a:pPr marL="285750" indent="-285750">
              <a:lnSpc>
                <a:spcPct val="200000"/>
              </a:lnSpc>
              <a:buFont typeface="Arial" panose="020B0604020202020204" pitchFamily="34" charset="0"/>
              <a:buChar char="•"/>
            </a:pPr>
            <a:r>
              <a:rPr lang="en-US" sz="2200" dirty="0">
                <a:sym typeface="Wingdings" panose="05000000000000000000" pitchFamily="2" charset="2"/>
              </a:rPr>
              <a:t>Work experience</a:t>
            </a:r>
          </a:p>
          <a:p>
            <a:pPr marL="285750" indent="-285750">
              <a:lnSpc>
                <a:spcPct val="200000"/>
              </a:lnSpc>
              <a:buFont typeface="Arial" panose="020B0604020202020204" pitchFamily="34" charset="0"/>
              <a:buChar char="•"/>
            </a:pPr>
            <a:r>
              <a:rPr lang="en-US" sz="2200" dirty="0">
                <a:sym typeface="Wingdings" panose="05000000000000000000" pitchFamily="2" charset="2"/>
              </a:rPr>
              <a:t>Social support</a:t>
            </a:r>
          </a:p>
          <a:p>
            <a:pPr marL="285750" indent="-285750">
              <a:lnSpc>
                <a:spcPct val="200000"/>
              </a:lnSpc>
              <a:buFont typeface="Arial" panose="020B0604020202020204" pitchFamily="34" charset="0"/>
              <a:buChar char="•"/>
            </a:pPr>
            <a:r>
              <a:rPr lang="en-US" sz="2200" dirty="0">
                <a:sym typeface="Wingdings" panose="05000000000000000000" pitchFamily="2" charset="2"/>
              </a:rPr>
              <a:t>Financial support</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285750" indent="-285750"/>
            <a:endParaRPr lang="en-US" dirty="0">
              <a:sym typeface="Wingdings" panose="05000000000000000000" pitchFamily="2" charset="2"/>
            </a:endParaRPr>
          </a:p>
          <a:p>
            <a:endParaRPr lang="en-US" dirty="0">
              <a:sym typeface="Wingdings" panose="05000000000000000000" pitchFamily="2" charset="2"/>
            </a:endParaRPr>
          </a:p>
          <a:p>
            <a:pPr marL="285750" indent="-285750"/>
            <a:endParaRPr lang="en-US" dirty="0">
              <a:sym typeface="Wingdings" panose="05000000000000000000" pitchFamily="2" charset="2"/>
            </a:endParaRPr>
          </a:p>
          <a:p>
            <a:endParaRPr lang="en-US" b="1" dirty="0">
              <a:solidFill>
                <a:srgbClr val="FF0000"/>
              </a:solidFill>
              <a:sym typeface="Wingdings" panose="05000000000000000000" pitchFamily="2" charset="2"/>
            </a:endParaRPr>
          </a:p>
          <a:p>
            <a:endParaRPr lang="en-US" dirty="0"/>
          </a:p>
        </p:txBody>
      </p:sp>
      <p:sp>
        <p:nvSpPr>
          <p:cNvPr id="8" name="Slide Number Placeholder 7"/>
          <p:cNvSpPr>
            <a:spLocks noGrp="1"/>
          </p:cNvSpPr>
          <p:nvPr>
            <p:ph type="sldNum" sz="quarter" idx="10"/>
          </p:nvPr>
        </p:nvSpPr>
        <p:spPr/>
        <p:txBody>
          <a:bodyPr/>
          <a:lstStyle/>
          <a:p>
            <a:pPr>
              <a:defRPr/>
            </a:pPr>
            <a:fld id="{D4090CA4-F0BB-44AE-B956-36B9DB324A8E}" type="slidenum">
              <a:rPr lang="en-US" smtClean="0"/>
              <a:pPr>
                <a:defRPr/>
              </a:pPr>
              <a:t>12</a:t>
            </a:fld>
            <a:endParaRPr lang="en-US" dirty="0"/>
          </a:p>
        </p:txBody>
      </p:sp>
    </p:spTree>
    <p:extLst>
      <p:ext uri="{BB962C8B-B14F-4D97-AF65-F5344CB8AC3E}">
        <p14:creationId xmlns:p14="http://schemas.microsoft.com/office/powerpoint/2010/main" val="3998654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811" y="179388"/>
            <a:ext cx="10881602" cy="8084372"/>
          </a:xfrm>
          <a:prstGeom prst="rect">
            <a:avLst/>
          </a:prstGeom>
        </p:spPr>
      </p:pic>
      <p:sp>
        <p:nvSpPr>
          <p:cNvPr id="3" name="Title 2"/>
          <p:cNvSpPr>
            <a:spLocks noGrp="1"/>
          </p:cNvSpPr>
          <p:nvPr>
            <p:ph type="title"/>
          </p:nvPr>
        </p:nvSpPr>
        <p:spPr/>
        <p:txBody>
          <a:bodyPr/>
          <a:lstStyle/>
          <a:p>
            <a:r>
              <a:rPr lang="en-US" b="1" dirty="0">
                <a:sym typeface="Wingdings" panose="05000000000000000000" pitchFamily="2" charset="2"/>
              </a:rPr>
              <a:t>WHO </a:t>
            </a:r>
            <a:r>
              <a:rPr lang="en-US" b="1" dirty="0" smtClean="0">
                <a:sym typeface="Wingdings" panose="05000000000000000000" pitchFamily="2" charset="2"/>
              </a:rPr>
              <a:t>ARE THE STUDENTS YOU ARE LOOKING FOR?</a:t>
            </a:r>
            <a:br>
              <a:rPr lang="en-US" b="1" dirty="0" smtClean="0">
                <a:sym typeface="Wingdings" panose="05000000000000000000" pitchFamily="2" charset="2"/>
              </a:rPr>
            </a:br>
            <a:r>
              <a:rPr lang="en-US" sz="2400" dirty="0" smtClean="0">
                <a:solidFill>
                  <a:srgbClr val="7F2125"/>
                </a:solidFill>
                <a:sym typeface="Wingdings" panose="05000000000000000000" pitchFamily="2" charset="2"/>
              </a:rPr>
              <a:t>CREATING BRAND AMBASSADORS</a:t>
            </a:r>
            <a:endParaRPr lang="en-US" sz="2400" dirty="0">
              <a:solidFill>
                <a:srgbClr val="7F2125"/>
              </a:solidFill>
            </a:endParaRPr>
          </a:p>
        </p:txBody>
      </p:sp>
      <p:sp>
        <p:nvSpPr>
          <p:cNvPr id="4" name="Content Placeholder 3"/>
          <p:cNvSpPr>
            <a:spLocks noGrp="1"/>
          </p:cNvSpPr>
          <p:nvPr>
            <p:ph idx="1"/>
          </p:nvPr>
        </p:nvSpPr>
        <p:spPr>
          <a:xfrm>
            <a:off x="838200" y="1201738"/>
            <a:ext cx="10515600" cy="1675277"/>
          </a:xfrm>
        </p:spPr>
        <p:txBody>
          <a:bodyPr/>
          <a:lstStyle/>
          <a:p>
            <a:pPr marL="0" indent="0">
              <a:buNone/>
            </a:pPr>
            <a:r>
              <a:rPr lang="en-US" b="1" dirty="0" smtClean="0">
                <a:sym typeface="Wingdings" panose="05000000000000000000" pitchFamily="2" charset="2"/>
              </a:rPr>
              <a:t>Getting </a:t>
            </a:r>
            <a:r>
              <a:rPr lang="en-US" b="1" dirty="0">
                <a:sym typeface="Wingdings" panose="05000000000000000000" pitchFamily="2" charset="2"/>
              </a:rPr>
              <a:t>the right prospective students to enroll, succeed and eventually become brand ambassadors is paramount to on-going success of any program or institution. </a:t>
            </a:r>
            <a:endParaRPr lang="en-US" dirty="0">
              <a:sym typeface="Wingdings" panose="05000000000000000000" pitchFamily="2" charset="2"/>
            </a:endParaRPr>
          </a:p>
          <a:p>
            <a:pPr marL="0" indent="0">
              <a:buNone/>
            </a:pPr>
            <a:endParaRPr lang="en-US" dirty="0" smtClean="0"/>
          </a:p>
          <a:p>
            <a:endParaRPr lang="en-US" b="1" dirty="0">
              <a:solidFill>
                <a:srgbClr val="FF0000"/>
              </a:solidFill>
              <a:sym typeface="Wingdings" panose="05000000000000000000" pitchFamily="2" charset="2"/>
            </a:endParaRPr>
          </a:p>
          <a:p>
            <a:endParaRPr lang="en-US" dirty="0">
              <a:sym typeface="Wingdings" panose="05000000000000000000" pitchFamily="2" charset="2"/>
            </a:endParaRPr>
          </a:p>
          <a:p>
            <a:pPr marL="285750" indent="-285750"/>
            <a:endParaRPr lang="en-US" dirty="0">
              <a:sym typeface="Wingdings" panose="05000000000000000000" pitchFamily="2" charset="2"/>
            </a:endParaRPr>
          </a:p>
          <a:p>
            <a:endParaRPr lang="en-US" b="1" dirty="0">
              <a:solidFill>
                <a:srgbClr val="FF0000"/>
              </a:solidFill>
              <a:sym typeface="Wingdings" panose="05000000000000000000" pitchFamily="2" charset="2"/>
            </a:endParaRPr>
          </a:p>
          <a:p>
            <a:endParaRPr lang="en-US" dirty="0"/>
          </a:p>
          <a:p>
            <a:endParaRPr lang="en-US" dirty="0"/>
          </a:p>
        </p:txBody>
      </p:sp>
      <p:sp>
        <p:nvSpPr>
          <p:cNvPr id="6" name="TextBox 5"/>
          <p:cNvSpPr txBox="1"/>
          <p:nvPr/>
        </p:nvSpPr>
        <p:spPr>
          <a:xfrm>
            <a:off x="4214450" y="2492621"/>
            <a:ext cx="6657277" cy="3416320"/>
          </a:xfrm>
          <a:prstGeom prst="rect">
            <a:avLst/>
          </a:prstGeom>
          <a:noFill/>
        </p:spPr>
        <p:txBody>
          <a:bodyPr wrap="square" rtlCol="0">
            <a:spAutoFit/>
          </a:bodyPr>
          <a:lstStyle/>
          <a:p>
            <a:r>
              <a:rPr lang="en-US" sz="2200" b="1" dirty="0"/>
              <a:t>KEEP IN MIND: </a:t>
            </a:r>
            <a:r>
              <a:rPr lang="en-US" sz="2200" dirty="0"/>
              <a:t>Shaping the most prestigious class and growing enrollment </a:t>
            </a:r>
            <a:r>
              <a:rPr lang="en-US" sz="2200" dirty="0" smtClean="0"/>
              <a:t>doesn’t </a:t>
            </a:r>
            <a:r>
              <a:rPr lang="en-US" sz="2200" dirty="0"/>
              <a:t>have to be mutually exclusive. </a:t>
            </a:r>
            <a:endParaRPr lang="en-US" sz="2200" dirty="0" smtClean="0"/>
          </a:p>
          <a:p>
            <a:endParaRPr lang="en-US" sz="2200" dirty="0"/>
          </a:p>
          <a:p>
            <a:pPr marL="800100" lvl="1" indent="-342900">
              <a:buFont typeface="Arial" panose="020B0604020202020204" pitchFamily="34" charset="0"/>
              <a:buChar char="•"/>
            </a:pPr>
            <a:r>
              <a:rPr lang="en-US" sz="2200" dirty="0"/>
              <a:t>Program growth can lead to more qualified and diverse students. </a:t>
            </a:r>
            <a:endParaRPr lang="en-US" sz="2200" dirty="0" smtClean="0"/>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Increased revenue strengthens the future cycles of success.</a:t>
            </a:r>
          </a:p>
          <a:p>
            <a:endParaRPr lang="en-US" dirty="0"/>
          </a:p>
        </p:txBody>
      </p:sp>
      <p:sp>
        <p:nvSpPr>
          <p:cNvPr id="2" name="Slide Number Placeholder 1"/>
          <p:cNvSpPr>
            <a:spLocks noGrp="1"/>
          </p:cNvSpPr>
          <p:nvPr>
            <p:ph type="sldNum" sz="quarter" idx="10"/>
          </p:nvPr>
        </p:nvSpPr>
        <p:spPr/>
        <p:txBody>
          <a:bodyPr/>
          <a:lstStyle/>
          <a:p>
            <a:pPr>
              <a:defRPr/>
            </a:pPr>
            <a:fld id="{D4090CA4-F0BB-44AE-B956-36B9DB324A8E}" type="slidenum">
              <a:rPr lang="en-US" smtClean="0"/>
              <a:pPr>
                <a:defRPr/>
              </a:pPr>
              <a:t>13</a:t>
            </a:fld>
            <a:endParaRPr lang="en-US" dirty="0"/>
          </a:p>
        </p:txBody>
      </p:sp>
    </p:spTree>
    <p:extLst>
      <p:ext uri="{BB962C8B-B14F-4D97-AF65-F5344CB8AC3E}">
        <p14:creationId xmlns:p14="http://schemas.microsoft.com/office/powerpoint/2010/main" val="1659219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3697" y="1760641"/>
            <a:ext cx="7014987" cy="1200329"/>
          </a:xfrm>
          <a:prstGeom prst="rect">
            <a:avLst/>
          </a:prstGeom>
          <a:noFill/>
        </p:spPr>
        <p:txBody>
          <a:bodyPr wrap="square" rtlCol="0">
            <a:spAutoFit/>
          </a:bodyPr>
          <a:lstStyle/>
          <a:p>
            <a:pPr marL="285750" indent="-285750">
              <a:buFont typeface="Arial" panose="020B0604020202020204" pitchFamily="34" charset="0"/>
              <a:buChar char="•"/>
            </a:pPr>
            <a:endParaRPr lang="en-US" b="1" i="1" dirty="0" smtClean="0"/>
          </a:p>
          <a:p>
            <a:r>
              <a:rPr lang="en-US" b="1" i="1" dirty="0"/>
              <a:t/>
            </a:r>
            <a:br>
              <a:rPr lang="en-US" b="1" i="1" dirty="0"/>
            </a:br>
            <a:r>
              <a:rPr lang="en-US" dirty="0"/>
              <a:t/>
            </a:r>
            <a:br>
              <a:rPr lang="en-US" dirty="0"/>
            </a:br>
            <a:endParaRPr lang="en-US" dirty="0" smtClean="0"/>
          </a:p>
        </p:txBody>
      </p:sp>
      <p:sp>
        <p:nvSpPr>
          <p:cNvPr id="5" name="Rectangle 4"/>
          <p:cNvSpPr/>
          <p:nvPr/>
        </p:nvSpPr>
        <p:spPr>
          <a:xfrm>
            <a:off x="0" y="2469784"/>
            <a:ext cx="12192000" cy="1723549"/>
          </a:xfrm>
          <a:prstGeom prst="rect">
            <a:avLst/>
          </a:prstGeom>
        </p:spPr>
        <p:txBody>
          <a:bodyPr wrap="square">
            <a:spAutoFit/>
          </a:bodyPr>
          <a:lstStyle/>
          <a:p>
            <a:pPr algn="ctr"/>
            <a:r>
              <a:rPr lang="en-US" sz="6600" b="1" dirty="0" smtClean="0">
                <a:solidFill>
                  <a:schemeClr val="bg1"/>
                </a:solidFill>
              </a:rPr>
              <a:t>HOW</a:t>
            </a:r>
          </a:p>
          <a:p>
            <a:pPr algn="ctr"/>
            <a:r>
              <a:rPr lang="en-US" sz="4000" dirty="0" smtClean="0">
                <a:solidFill>
                  <a:schemeClr val="bg1"/>
                </a:solidFill>
              </a:rPr>
              <a:t>ARE </a:t>
            </a:r>
            <a:r>
              <a:rPr lang="en-US" sz="4000" dirty="0">
                <a:solidFill>
                  <a:schemeClr val="bg1"/>
                </a:solidFill>
              </a:rPr>
              <a:t>YOU GOING TO REACH PROSPECTIVE STUDENTS?</a:t>
            </a:r>
          </a:p>
        </p:txBody>
      </p:sp>
    </p:spTree>
    <p:extLst>
      <p:ext uri="{BB962C8B-B14F-4D97-AF65-F5344CB8AC3E}">
        <p14:creationId xmlns:p14="http://schemas.microsoft.com/office/powerpoint/2010/main" val="244837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186"/>
            <a:ext cx="10515600" cy="1022350"/>
          </a:xfrm>
        </p:spPr>
        <p:txBody>
          <a:bodyPr/>
          <a:lstStyle/>
          <a:p>
            <a:r>
              <a:rPr lang="en-US" b="1" dirty="0"/>
              <a:t>HOW </a:t>
            </a:r>
            <a:r>
              <a:rPr lang="en-US" b="1" dirty="0" smtClean="0"/>
              <a:t>ARE YOU GOING TO REACH PROSPECTIVE STUDENTS?</a:t>
            </a:r>
            <a:br>
              <a:rPr lang="en-US" b="1" dirty="0" smtClean="0"/>
            </a:br>
            <a:r>
              <a:rPr lang="en-US" sz="2400" dirty="0" smtClean="0">
                <a:solidFill>
                  <a:srgbClr val="7F2125"/>
                </a:solidFill>
              </a:rPr>
              <a:t>START WITH A SOLID RECRUITMENT PLAN</a:t>
            </a:r>
            <a:r>
              <a:rPr lang="en-US" b="1" dirty="0"/>
              <a:t/>
            </a:r>
            <a:br>
              <a:rPr lang="en-US" b="1"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6" y="850361"/>
            <a:ext cx="10540795" cy="7831173"/>
          </a:xfrm>
          <a:prstGeom prst="rect">
            <a:avLst/>
          </a:prstGeom>
        </p:spPr>
      </p:pic>
      <p:sp>
        <p:nvSpPr>
          <p:cNvPr id="4" name="Content Placeholder 3"/>
          <p:cNvSpPr>
            <a:spLocks noGrp="1"/>
          </p:cNvSpPr>
          <p:nvPr>
            <p:ph idx="1"/>
          </p:nvPr>
        </p:nvSpPr>
        <p:spPr>
          <a:xfrm>
            <a:off x="838200" y="1248134"/>
            <a:ext cx="10515600" cy="4368800"/>
          </a:xfrm>
        </p:spPr>
        <p:txBody>
          <a:bodyPr/>
          <a:lstStyle/>
          <a:p>
            <a:pPr marL="0" indent="0">
              <a:buNone/>
            </a:pPr>
            <a:r>
              <a:rPr lang="en-US" dirty="0" smtClean="0"/>
              <a:t>Build strategic </a:t>
            </a:r>
            <a:r>
              <a:rPr lang="en-US" dirty="0"/>
              <a:t>recruitment </a:t>
            </a:r>
            <a:r>
              <a:rPr lang="en-US" dirty="0" smtClean="0"/>
              <a:t>planning </a:t>
            </a:r>
            <a:r>
              <a:rPr lang="en-US" dirty="0"/>
              <a:t>around audience and goals — start with a </a:t>
            </a:r>
            <a:r>
              <a:rPr lang="en-US" dirty="0" smtClean="0"/>
              <a:t>plan </a:t>
            </a:r>
            <a:r>
              <a:rPr lang="en-US" dirty="0"/>
              <a:t>that captures end-to-end communication </a:t>
            </a:r>
          </a:p>
          <a:p>
            <a:pPr marL="742950" lvl="1" indent="-285750"/>
            <a:r>
              <a:rPr lang="en-US" sz="2000" dirty="0">
                <a:sym typeface="Wingdings" panose="05000000000000000000" pitchFamily="2" charset="2"/>
              </a:rPr>
              <a:t>Email</a:t>
            </a:r>
          </a:p>
          <a:p>
            <a:pPr marL="742950" lvl="1" indent="-285750"/>
            <a:r>
              <a:rPr lang="en-US" sz="2000" dirty="0">
                <a:sym typeface="Wingdings" panose="05000000000000000000" pitchFamily="2" charset="2"/>
              </a:rPr>
              <a:t>T</a:t>
            </a:r>
            <a:r>
              <a:rPr lang="en-US" sz="2000" dirty="0" smtClean="0">
                <a:sym typeface="Wingdings" panose="05000000000000000000" pitchFamily="2" charset="2"/>
              </a:rPr>
              <a:t>ext messages</a:t>
            </a:r>
            <a:endParaRPr lang="en-US" sz="2000" dirty="0">
              <a:sym typeface="Wingdings" panose="05000000000000000000" pitchFamily="2" charset="2"/>
            </a:endParaRPr>
          </a:p>
          <a:p>
            <a:pPr marL="742950" lvl="1" indent="-285750"/>
            <a:r>
              <a:rPr lang="en-US" sz="2000" dirty="0">
                <a:sym typeface="Wingdings" panose="05000000000000000000" pitchFamily="2" charset="2"/>
              </a:rPr>
              <a:t>Print</a:t>
            </a:r>
          </a:p>
          <a:p>
            <a:pPr marL="742950" lvl="1" indent="-285750"/>
            <a:r>
              <a:rPr lang="en-US" sz="2000" dirty="0">
                <a:sym typeface="Wingdings" panose="05000000000000000000" pitchFamily="2" charset="2"/>
              </a:rPr>
              <a:t>Personal outreach</a:t>
            </a:r>
          </a:p>
          <a:p>
            <a:pPr marL="742950" lvl="1" indent="-285750"/>
            <a:r>
              <a:rPr lang="en-US" sz="2000" dirty="0">
                <a:sym typeface="Wingdings" panose="05000000000000000000" pitchFamily="2" charset="2"/>
              </a:rPr>
              <a:t>Local events and face-to-face activities</a:t>
            </a:r>
          </a:p>
          <a:p>
            <a:pPr lvl="2">
              <a:buFont typeface="Courier New" panose="02070309020205020404" pitchFamily="49" charset="0"/>
              <a:buChar char="o"/>
            </a:pPr>
            <a:r>
              <a:rPr lang="en-US" dirty="0">
                <a:sym typeface="Wingdings" panose="05000000000000000000" pitchFamily="2" charset="2"/>
              </a:rPr>
              <a:t>Campus visits with matriculated </a:t>
            </a:r>
            <a:r>
              <a:rPr lang="en-US" dirty="0" smtClean="0">
                <a:sym typeface="Wingdings" panose="05000000000000000000" pitchFamily="2" charset="2"/>
              </a:rPr>
              <a:t>students/alumni</a:t>
            </a:r>
            <a:endParaRPr lang="en-US" dirty="0">
              <a:sym typeface="Wingdings" panose="05000000000000000000" pitchFamily="2" charset="2"/>
            </a:endParaRPr>
          </a:p>
          <a:p>
            <a:pPr lvl="2">
              <a:buFont typeface="Courier New" panose="02070309020205020404" pitchFamily="49" charset="0"/>
              <a:buChar char="o"/>
            </a:pPr>
            <a:r>
              <a:rPr lang="en-US" dirty="0">
                <a:sym typeface="Wingdings" panose="05000000000000000000" pitchFamily="2" charset="2"/>
              </a:rPr>
              <a:t>Classroom sit-ins</a:t>
            </a:r>
          </a:p>
          <a:p>
            <a:pPr lvl="2">
              <a:buFont typeface="Courier New" panose="02070309020205020404" pitchFamily="49" charset="0"/>
              <a:buChar char="o"/>
            </a:pPr>
            <a:r>
              <a:rPr lang="en-US" dirty="0">
                <a:sym typeface="Wingdings" panose="05000000000000000000" pitchFamily="2" charset="2"/>
              </a:rPr>
              <a:t>Lab visits</a:t>
            </a:r>
          </a:p>
          <a:p>
            <a:pPr lvl="2">
              <a:buFont typeface="Courier New" panose="02070309020205020404" pitchFamily="49" charset="0"/>
              <a:buChar char="o"/>
            </a:pPr>
            <a:r>
              <a:rPr lang="en-US" dirty="0">
                <a:sym typeface="Wingdings" panose="05000000000000000000" pitchFamily="2" charset="2"/>
              </a:rPr>
              <a:t>Local events/activities</a:t>
            </a:r>
            <a:endParaRPr lang="en-US" dirty="0"/>
          </a:p>
          <a:p>
            <a:pPr marL="742950" lvl="1" indent="-285750"/>
            <a:endParaRPr lang="en-US" sz="1600" dirty="0"/>
          </a:p>
          <a:p>
            <a:endParaRPr lang="en-US" dirty="0"/>
          </a:p>
        </p:txBody>
      </p:sp>
      <p:sp>
        <p:nvSpPr>
          <p:cNvPr id="5" name="Slide Number Placeholder 4"/>
          <p:cNvSpPr>
            <a:spLocks noGrp="1"/>
          </p:cNvSpPr>
          <p:nvPr>
            <p:ph type="sldNum" sz="quarter" idx="10"/>
          </p:nvPr>
        </p:nvSpPr>
        <p:spPr/>
        <p:txBody>
          <a:bodyPr/>
          <a:lstStyle/>
          <a:p>
            <a:pPr>
              <a:defRPr/>
            </a:pPr>
            <a:fld id="{D4090CA4-F0BB-44AE-B956-36B9DB324A8E}" type="slidenum">
              <a:rPr lang="en-US" smtClean="0"/>
              <a:pPr>
                <a:defRPr/>
              </a:pPr>
              <a:t>15</a:t>
            </a:fld>
            <a:endParaRPr lang="en-US" dirty="0"/>
          </a:p>
        </p:txBody>
      </p:sp>
    </p:spTree>
    <p:extLst>
      <p:ext uri="{BB962C8B-B14F-4D97-AF65-F5344CB8AC3E}">
        <p14:creationId xmlns:p14="http://schemas.microsoft.com/office/powerpoint/2010/main" val="1490451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362" y="609117"/>
            <a:ext cx="10102613" cy="7505630"/>
          </a:xfrm>
          <a:prstGeom prst="rect">
            <a:avLst/>
          </a:prstGeom>
        </p:spPr>
      </p:pic>
      <p:sp>
        <p:nvSpPr>
          <p:cNvPr id="3" name="Content Placeholder 2"/>
          <p:cNvSpPr>
            <a:spLocks noGrp="1"/>
          </p:cNvSpPr>
          <p:nvPr>
            <p:ph idx="1"/>
          </p:nvPr>
        </p:nvSpPr>
        <p:spPr>
          <a:xfrm>
            <a:off x="728621" y="1390318"/>
            <a:ext cx="8930268" cy="4368800"/>
          </a:xfrm>
        </p:spPr>
        <p:txBody>
          <a:bodyPr/>
          <a:lstStyle/>
          <a:p>
            <a:pPr marL="0" indent="0">
              <a:buNone/>
            </a:pPr>
            <a:r>
              <a:rPr lang="en-US" dirty="0" smtClean="0">
                <a:sym typeface="Wingdings" panose="05000000000000000000" pitchFamily="2" charset="2"/>
              </a:rPr>
              <a:t>Even for institutions with decentralized recruitment and admissions protocol, all programs should work together to strengthen communications and collaborate between departments to ensure institutional cohesion.</a:t>
            </a:r>
          </a:p>
          <a:p>
            <a:r>
              <a:rPr lang="en-US" dirty="0" smtClean="0">
                <a:sym typeface="Wingdings" panose="05000000000000000000" pitchFamily="2" charset="2"/>
              </a:rPr>
              <a:t>If budgets allow, consider working with a 3rd party marketing team that specializes in student recruitment</a:t>
            </a:r>
          </a:p>
          <a:p>
            <a:r>
              <a:rPr lang="en-US" dirty="0" smtClean="0">
                <a:sym typeface="Wingdings" panose="05000000000000000000" pitchFamily="2" charset="2"/>
              </a:rPr>
              <a:t>Use the </a:t>
            </a:r>
            <a:r>
              <a:rPr lang="en-US" i="1" dirty="0" smtClean="0">
                <a:sym typeface="Wingdings" panose="05000000000000000000" pitchFamily="2" charset="2"/>
              </a:rPr>
              <a:t>GRE</a:t>
            </a:r>
            <a:r>
              <a:rPr lang="en-US" dirty="0" smtClean="0">
                <a:sym typeface="Wingdings" panose="05000000000000000000" pitchFamily="2" charset="2"/>
              </a:rPr>
              <a:t>® Search Service and </a:t>
            </a:r>
            <a:r>
              <a:rPr lang="en-US" i="1" dirty="0" smtClean="0">
                <a:sym typeface="Wingdings" panose="05000000000000000000" pitchFamily="2" charset="2"/>
              </a:rPr>
              <a:t>TOEFL</a:t>
            </a:r>
            <a:r>
              <a:rPr lang="en-US" dirty="0" smtClean="0">
                <a:sym typeface="Wingdings" panose="05000000000000000000" pitchFamily="2" charset="2"/>
              </a:rPr>
              <a:t>® Search Service to target the </a:t>
            </a:r>
            <a:br>
              <a:rPr lang="en-US" dirty="0" smtClean="0">
                <a:sym typeface="Wingdings" panose="05000000000000000000" pitchFamily="2" charset="2"/>
              </a:rPr>
            </a:br>
            <a:r>
              <a:rPr lang="en-US" dirty="0" smtClean="0">
                <a:sym typeface="Wingdings" panose="05000000000000000000" pitchFamily="2" charset="2"/>
              </a:rPr>
              <a:t>ideal candidates you are looking for</a:t>
            </a:r>
          </a:p>
          <a:p>
            <a:r>
              <a:rPr lang="en-US" dirty="0" smtClean="0">
                <a:sym typeface="Wingdings" panose="05000000000000000000" pitchFamily="2" charset="2"/>
              </a:rPr>
              <a:t>Use automated marketing tools to make the job easier and more repeatable with less effort</a:t>
            </a:r>
          </a:p>
          <a:p>
            <a:pPr marL="0" indent="0" algn="ctr">
              <a:buNone/>
            </a:pPr>
            <a:endParaRPr lang="en-US" dirty="0" smtClean="0">
              <a:sym typeface="Wingdings" panose="05000000000000000000" pitchFamily="2" charset="2"/>
            </a:endParaRPr>
          </a:p>
          <a:p>
            <a:pPr marL="0" indent="0">
              <a:buNone/>
            </a:pPr>
            <a:endParaRPr lang="en-US" b="1" dirty="0">
              <a:solidFill>
                <a:srgbClr val="FF0000"/>
              </a:solidFill>
              <a:sym typeface="Wingdings" panose="05000000000000000000" pitchFamily="2" charset="2"/>
            </a:endParaRPr>
          </a:p>
          <a:p>
            <a:pPr marL="0" indent="0">
              <a:buNone/>
            </a:pPr>
            <a:endParaRPr lang="en-US" b="1" dirty="0">
              <a:solidFill>
                <a:srgbClr val="FF0000"/>
              </a:solidFill>
              <a:sym typeface="Wingdings" panose="05000000000000000000" pitchFamily="2" charset="2"/>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16</a:t>
            </a:fld>
            <a:endParaRPr lang="en-US" dirty="0"/>
          </a:p>
        </p:txBody>
      </p:sp>
      <p:sp>
        <p:nvSpPr>
          <p:cNvPr id="6" name="Title 1"/>
          <p:cNvSpPr txBox="1">
            <a:spLocks/>
          </p:cNvSpPr>
          <p:nvPr/>
        </p:nvSpPr>
        <p:spPr bwMode="auto">
          <a:xfrm>
            <a:off x="644400" y="163857"/>
            <a:ext cx="10515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a:lstStyle>
          <a:p>
            <a:r>
              <a:rPr lang="en-US" b="1" dirty="0" smtClean="0"/>
              <a:t>HOW ARE YOU GOING TO REACH PROSPECTIVE STUDENTS?</a:t>
            </a:r>
            <a:br>
              <a:rPr lang="en-US" b="1" dirty="0" smtClean="0"/>
            </a:br>
            <a:r>
              <a:rPr lang="en-US" sz="2400" dirty="0" smtClean="0">
                <a:solidFill>
                  <a:srgbClr val="892428"/>
                </a:solidFill>
              </a:rPr>
              <a:t>ENLIST THE RIGHT TOOLS</a:t>
            </a:r>
            <a:endParaRPr lang="en-US" sz="2400" dirty="0">
              <a:solidFill>
                <a:srgbClr val="892428"/>
              </a:solidFill>
            </a:endParaRPr>
          </a:p>
        </p:txBody>
      </p:sp>
    </p:spTree>
    <p:extLst>
      <p:ext uri="{BB962C8B-B14F-4D97-AF65-F5344CB8AC3E}">
        <p14:creationId xmlns:p14="http://schemas.microsoft.com/office/powerpoint/2010/main" val="1452128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2487" y="2696556"/>
            <a:ext cx="7014987" cy="1200329"/>
          </a:xfrm>
          <a:prstGeom prst="rect">
            <a:avLst/>
          </a:prstGeom>
          <a:noFill/>
        </p:spPr>
        <p:txBody>
          <a:bodyPr wrap="square" rtlCol="0">
            <a:spAutoFit/>
          </a:bodyPr>
          <a:lstStyle/>
          <a:p>
            <a:pPr marL="285750" indent="-285750">
              <a:buFont typeface="Arial" panose="020B0604020202020204" pitchFamily="34" charset="0"/>
              <a:buChar char="•"/>
            </a:pPr>
            <a:endParaRPr lang="en-US" b="1" i="1" dirty="0" smtClean="0"/>
          </a:p>
          <a:p>
            <a:r>
              <a:rPr lang="en-US" b="1" i="1" dirty="0"/>
              <a:t/>
            </a:r>
            <a:br>
              <a:rPr lang="en-US" b="1" i="1" dirty="0"/>
            </a:br>
            <a:r>
              <a:rPr lang="en-US" dirty="0"/>
              <a:t/>
            </a:r>
            <a:br>
              <a:rPr lang="en-US" dirty="0"/>
            </a:br>
            <a:endParaRPr lang="en-US" dirty="0" smtClean="0"/>
          </a:p>
        </p:txBody>
      </p:sp>
      <p:sp>
        <p:nvSpPr>
          <p:cNvPr id="4" name="TextBox 3"/>
          <p:cNvSpPr txBox="1"/>
          <p:nvPr/>
        </p:nvSpPr>
        <p:spPr>
          <a:xfrm>
            <a:off x="0" y="2579077"/>
            <a:ext cx="12192000" cy="1785104"/>
          </a:xfrm>
          <a:prstGeom prst="rect">
            <a:avLst/>
          </a:prstGeom>
          <a:noFill/>
        </p:spPr>
        <p:txBody>
          <a:bodyPr wrap="square" rtlCol="0">
            <a:spAutoFit/>
          </a:bodyPr>
          <a:lstStyle/>
          <a:p>
            <a:pPr algn="ctr"/>
            <a:r>
              <a:rPr lang="en-US" sz="6600" b="1" dirty="0" smtClean="0">
                <a:solidFill>
                  <a:schemeClr val="bg1"/>
                </a:solidFill>
              </a:rPr>
              <a:t>WHEN</a:t>
            </a:r>
            <a:r>
              <a:rPr lang="en-US" sz="6600" dirty="0" smtClean="0">
                <a:solidFill>
                  <a:schemeClr val="bg1"/>
                </a:solidFill>
              </a:rPr>
              <a:t/>
            </a:r>
            <a:br>
              <a:rPr lang="en-US" sz="6600" dirty="0" smtClean="0">
                <a:solidFill>
                  <a:schemeClr val="bg1"/>
                </a:solidFill>
              </a:rPr>
            </a:br>
            <a:r>
              <a:rPr lang="en-US" sz="4400" dirty="0" smtClean="0">
                <a:solidFill>
                  <a:schemeClr val="bg1"/>
                </a:solidFill>
              </a:rPr>
              <a:t>IS </a:t>
            </a:r>
            <a:r>
              <a:rPr lang="en-US" sz="4400" dirty="0">
                <a:solidFill>
                  <a:schemeClr val="bg1"/>
                </a:solidFill>
              </a:rPr>
              <a:t>THE BEST TIME TO REACH OUT? </a:t>
            </a:r>
          </a:p>
        </p:txBody>
      </p:sp>
    </p:spTree>
    <p:extLst>
      <p:ext uri="{BB962C8B-B14F-4D97-AF65-F5344CB8AC3E}">
        <p14:creationId xmlns:p14="http://schemas.microsoft.com/office/powerpoint/2010/main" val="2749253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IS THE BEST TIME TO REACH OUT? </a:t>
            </a:r>
            <a:br>
              <a:rPr lang="en-US" b="1" dirty="0" smtClean="0"/>
            </a:br>
            <a:r>
              <a:rPr lang="en-US" sz="2400" dirty="0" smtClean="0">
                <a:solidFill>
                  <a:srgbClr val="892428"/>
                </a:solidFill>
              </a:rPr>
              <a:t>NOW!</a:t>
            </a:r>
            <a:endParaRPr lang="en-US" sz="2400" dirty="0">
              <a:solidFill>
                <a:srgbClr val="892428"/>
              </a:solidFill>
            </a:endParaRPr>
          </a:p>
        </p:txBody>
      </p:sp>
      <p:sp>
        <p:nvSpPr>
          <p:cNvPr id="3" name="Content Placeholder 2"/>
          <p:cNvSpPr>
            <a:spLocks noGrp="1"/>
          </p:cNvSpPr>
          <p:nvPr>
            <p:ph idx="1"/>
          </p:nvPr>
        </p:nvSpPr>
        <p:spPr>
          <a:xfrm>
            <a:off x="2609070" y="985425"/>
            <a:ext cx="9109687" cy="4368800"/>
          </a:xfrm>
        </p:spPr>
        <p:txBody>
          <a:bodyPr/>
          <a:lstStyle/>
          <a:p>
            <a:pPr>
              <a:spcBef>
                <a:spcPts val="0"/>
              </a:spcBef>
            </a:pPr>
            <a:r>
              <a:rPr lang="en-US" dirty="0" smtClean="0"/>
              <a:t>Don’t wait. </a:t>
            </a:r>
          </a:p>
          <a:p>
            <a:pPr lvl="1">
              <a:spcBef>
                <a:spcPts val="0"/>
              </a:spcBef>
              <a:buFont typeface="Courier New" panose="02070309020205020404" pitchFamily="49" charset="0"/>
              <a:buChar char="o"/>
            </a:pPr>
            <a:r>
              <a:rPr lang="en-US" sz="2000" dirty="0" smtClean="0"/>
              <a:t>Prospective applicants are thinking about what to do and where to go long before applications are due.</a:t>
            </a:r>
          </a:p>
          <a:p>
            <a:pPr marL="0" indent="0">
              <a:spcBef>
                <a:spcPts val="0"/>
              </a:spcBef>
              <a:buNone/>
            </a:pPr>
            <a:endParaRPr lang="en-US" dirty="0" smtClean="0"/>
          </a:p>
          <a:p>
            <a:pPr>
              <a:spcBef>
                <a:spcPts val="0"/>
              </a:spcBef>
            </a:pPr>
            <a:r>
              <a:rPr lang="en-US" dirty="0" smtClean="0"/>
              <a:t>Students often commit to the first university to contact and admit them.</a:t>
            </a:r>
          </a:p>
          <a:p>
            <a:pPr lvl="1">
              <a:spcBef>
                <a:spcPts val="0"/>
              </a:spcBef>
              <a:buFont typeface="Courier New" panose="02070309020205020404" pitchFamily="49" charset="0"/>
              <a:buChar char="o"/>
            </a:pPr>
            <a:r>
              <a:rPr lang="en-US" sz="2000" dirty="0"/>
              <a:t>R</a:t>
            </a:r>
            <a:r>
              <a:rPr lang="en-US" sz="2000" dirty="0" smtClean="0"/>
              <a:t>each out early.</a:t>
            </a:r>
          </a:p>
          <a:p>
            <a:pPr>
              <a:spcBef>
                <a:spcPts val="0"/>
              </a:spcBef>
            </a:pPr>
            <a:endParaRPr lang="en-US" dirty="0" smtClean="0"/>
          </a:p>
          <a:p>
            <a:pPr marL="285750" indent="-285750">
              <a:spcBef>
                <a:spcPts val="0"/>
              </a:spcBef>
            </a:pPr>
            <a:r>
              <a:rPr lang="en-US" dirty="0" smtClean="0">
                <a:sym typeface="Wingdings" panose="05000000000000000000" pitchFamily="2" charset="2"/>
              </a:rPr>
              <a:t>Begin communicating with prospective students early </a:t>
            </a:r>
            <a:r>
              <a:rPr lang="en-US" dirty="0">
                <a:sym typeface="Wingdings" panose="05000000000000000000" pitchFamily="2" charset="2"/>
              </a:rPr>
              <a:t>and </a:t>
            </a:r>
            <a:r>
              <a:rPr lang="en-US" dirty="0" smtClean="0">
                <a:sym typeface="Wingdings" panose="05000000000000000000" pitchFamily="2" charset="2"/>
              </a:rPr>
              <a:t>often.</a:t>
            </a:r>
          </a:p>
          <a:p>
            <a:pPr lvl="1">
              <a:spcBef>
                <a:spcPts val="0"/>
              </a:spcBef>
              <a:buFont typeface="Courier New" panose="02070309020205020404" pitchFamily="49" charset="0"/>
              <a:buChar char="o"/>
            </a:pPr>
            <a:r>
              <a:rPr lang="en-US" sz="2000" dirty="0" smtClean="0">
                <a:sym typeface="Wingdings" panose="05000000000000000000" pitchFamily="2" charset="2"/>
              </a:rPr>
              <a:t>Build relationships early</a:t>
            </a:r>
            <a:r>
              <a:rPr lang="en-US" sz="2000" dirty="0"/>
              <a:t> — </a:t>
            </a:r>
            <a:r>
              <a:rPr lang="en-US" sz="2000" dirty="0" smtClean="0">
                <a:sym typeface="Wingdings" panose="05000000000000000000" pitchFamily="2" charset="2"/>
              </a:rPr>
              <a:t>it is the best way to move prospective students toward applying and enrolling.</a:t>
            </a:r>
          </a:p>
          <a:p>
            <a:pPr lvl="1">
              <a:spcBef>
                <a:spcPts val="0"/>
              </a:spcBef>
              <a:buFont typeface="Courier New" panose="02070309020205020404" pitchFamily="49" charset="0"/>
              <a:buChar char="o"/>
            </a:pPr>
            <a:r>
              <a:rPr lang="en-US" sz="2000" dirty="0">
                <a:sym typeface="Wingdings" panose="05000000000000000000" pitchFamily="2" charset="2"/>
              </a:rPr>
              <a:t>Make sure students know you want </a:t>
            </a:r>
            <a:r>
              <a:rPr lang="en-US" sz="2000" dirty="0" smtClean="0">
                <a:sym typeface="Wingdings" panose="05000000000000000000" pitchFamily="2" charset="2"/>
              </a:rPr>
              <a:t>them.</a:t>
            </a:r>
          </a:p>
          <a:p>
            <a:pPr marL="457200" lvl="1" indent="0">
              <a:spcBef>
                <a:spcPts val="0"/>
              </a:spcBef>
              <a:buNone/>
            </a:pPr>
            <a:endParaRPr lang="en-US" dirty="0">
              <a:sym typeface="Wingdings" panose="05000000000000000000" pitchFamily="2" charset="2"/>
            </a:endParaRPr>
          </a:p>
          <a:p>
            <a:pPr marL="285750" indent="-285750">
              <a:spcBef>
                <a:spcPts val="0"/>
              </a:spcBef>
            </a:pPr>
            <a:r>
              <a:rPr lang="en-US" dirty="0" smtClean="0">
                <a:sym typeface="Wingdings" panose="05000000000000000000" pitchFamily="2" charset="2"/>
              </a:rPr>
              <a:t>Carefully plan the timing and messaging strategy for all stages of communication.</a:t>
            </a:r>
          </a:p>
          <a:p>
            <a:pPr lvl="1">
              <a:spcBef>
                <a:spcPts val="0"/>
              </a:spcBef>
              <a:buFont typeface="Courier New" panose="02070309020205020404" pitchFamily="49" charset="0"/>
              <a:buChar char="o"/>
            </a:pPr>
            <a:r>
              <a:rPr lang="en-US" sz="2000" dirty="0">
                <a:sym typeface="Wingdings" panose="05000000000000000000" pitchFamily="2" charset="2"/>
              </a:rPr>
              <a:t>P</a:t>
            </a:r>
            <a:r>
              <a:rPr lang="en-US" sz="2000" dirty="0" smtClean="0">
                <a:sym typeface="Wingdings" panose="05000000000000000000" pitchFamily="2" charset="2"/>
              </a:rPr>
              <a:t>lan </a:t>
            </a:r>
            <a:r>
              <a:rPr lang="en-US" sz="2000" dirty="0">
                <a:sym typeface="Wingdings" panose="05000000000000000000" pitchFamily="2" charset="2"/>
              </a:rPr>
              <a:t>ahead to make sure that your outreach is timed based upon your enrollment </a:t>
            </a:r>
            <a:r>
              <a:rPr lang="en-US" sz="2000" dirty="0" smtClean="0">
                <a:sym typeface="Wingdings" panose="05000000000000000000" pitchFamily="2" charset="2"/>
              </a:rPr>
              <a:t>schedule.</a:t>
            </a:r>
          </a:p>
          <a:p>
            <a:pPr lvl="1">
              <a:spcBef>
                <a:spcPts val="0"/>
              </a:spcBef>
              <a:buFont typeface="Courier New" panose="02070309020205020404" pitchFamily="49" charset="0"/>
              <a:buChar char="o"/>
            </a:pPr>
            <a:r>
              <a:rPr lang="en-US" sz="2000" dirty="0" smtClean="0">
                <a:sym typeface="Wingdings" panose="05000000000000000000" pitchFamily="2" charset="2"/>
              </a:rPr>
              <a:t>Include the most relevant information based on the stage of communication.</a:t>
            </a:r>
          </a:p>
          <a:p>
            <a:pPr marL="0" indent="0">
              <a:spcBef>
                <a:spcPts val="0"/>
              </a:spcBef>
              <a:buNone/>
            </a:pP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029" y="768485"/>
            <a:ext cx="7283319" cy="5411066"/>
          </a:xfrm>
          <a:prstGeom prst="rect">
            <a:avLst/>
          </a:prstGeom>
        </p:spPr>
      </p:pic>
    </p:spTree>
    <p:extLst>
      <p:ext uri="{BB962C8B-B14F-4D97-AF65-F5344CB8AC3E}">
        <p14:creationId xmlns:p14="http://schemas.microsoft.com/office/powerpoint/2010/main" val="3032347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2487" y="2696556"/>
            <a:ext cx="7014987" cy="1200329"/>
          </a:xfrm>
          <a:prstGeom prst="rect">
            <a:avLst/>
          </a:prstGeom>
          <a:noFill/>
        </p:spPr>
        <p:txBody>
          <a:bodyPr wrap="square" rtlCol="0">
            <a:spAutoFit/>
          </a:bodyPr>
          <a:lstStyle/>
          <a:p>
            <a:pPr marL="285750" indent="-285750">
              <a:buFont typeface="Arial" panose="020B0604020202020204" pitchFamily="34" charset="0"/>
              <a:buChar char="•"/>
            </a:pPr>
            <a:endParaRPr lang="en-US" b="1" i="1" dirty="0" smtClean="0"/>
          </a:p>
          <a:p>
            <a:r>
              <a:rPr lang="en-US" b="1" i="1" dirty="0"/>
              <a:t/>
            </a:r>
            <a:br>
              <a:rPr lang="en-US" b="1" i="1" dirty="0"/>
            </a:br>
            <a:r>
              <a:rPr lang="en-US" dirty="0"/>
              <a:t/>
            </a:r>
            <a:br>
              <a:rPr lang="en-US" dirty="0"/>
            </a:br>
            <a:endParaRPr lang="en-US" dirty="0" smtClean="0"/>
          </a:p>
        </p:txBody>
      </p:sp>
      <p:sp>
        <p:nvSpPr>
          <p:cNvPr id="4" name="TextBox 3"/>
          <p:cNvSpPr txBox="1"/>
          <p:nvPr/>
        </p:nvSpPr>
        <p:spPr>
          <a:xfrm>
            <a:off x="73980" y="2353167"/>
            <a:ext cx="12192000" cy="1723549"/>
          </a:xfrm>
          <a:prstGeom prst="rect">
            <a:avLst/>
          </a:prstGeom>
          <a:noFill/>
        </p:spPr>
        <p:txBody>
          <a:bodyPr wrap="square" rtlCol="0">
            <a:spAutoFit/>
          </a:bodyPr>
          <a:lstStyle/>
          <a:p>
            <a:pPr algn="ctr"/>
            <a:r>
              <a:rPr lang="en-US" sz="6600" b="1" dirty="0" smtClean="0">
                <a:solidFill>
                  <a:schemeClr val="bg1"/>
                </a:solidFill>
              </a:rPr>
              <a:t>WHAT</a:t>
            </a:r>
            <a:r>
              <a:rPr lang="en-US" sz="4400" dirty="0" smtClean="0">
                <a:solidFill>
                  <a:schemeClr val="bg1"/>
                </a:solidFill>
              </a:rPr>
              <a:t/>
            </a:r>
            <a:br>
              <a:rPr lang="en-US" sz="4400" dirty="0" smtClean="0">
                <a:solidFill>
                  <a:schemeClr val="bg1"/>
                </a:solidFill>
              </a:rPr>
            </a:br>
            <a:r>
              <a:rPr lang="en-US" sz="4000" dirty="0" smtClean="0">
                <a:solidFill>
                  <a:schemeClr val="bg1"/>
                </a:solidFill>
              </a:rPr>
              <a:t>ARE </a:t>
            </a:r>
            <a:r>
              <a:rPr lang="en-US" sz="4000" dirty="0">
                <a:solidFill>
                  <a:schemeClr val="bg1"/>
                </a:solidFill>
              </a:rPr>
              <a:t>THE MOST IMPORTANT THINGS TO COMMUNICATE?</a:t>
            </a:r>
          </a:p>
        </p:txBody>
      </p:sp>
    </p:spTree>
    <p:extLst>
      <p:ext uri="{BB962C8B-B14F-4D97-AF65-F5344CB8AC3E}">
        <p14:creationId xmlns:p14="http://schemas.microsoft.com/office/powerpoint/2010/main" val="138040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654" y="2015231"/>
            <a:ext cx="12535270" cy="2885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237390" y="2802064"/>
            <a:ext cx="7014987" cy="2585323"/>
          </a:xfrm>
          <a:prstGeom prst="rect">
            <a:avLst/>
          </a:prstGeom>
          <a:noFill/>
        </p:spPr>
        <p:txBody>
          <a:bodyPr wrap="square" rtlCol="0">
            <a:spAutoFit/>
          </a:bodyPr>
          <a:lstStyle/>
          <a:p>
            <a:endParaRPr lang="en-US" dirty="0" smtClean="0"/>
          </a:p>
          <a:p>
            <a:endParaRPr lang="en-US" dirty="0" smtClean="0"/>
          </a:p>
          <a:p>
            <a:endParaRPr lang="en-US" dirty="0"/>
          </a:p>
          <a:p>
            <a:r>
              <a:rPr lang="en-US" dirty="0" smtClean="0"/>
              <a:t>A </a:t>
            </a:r>
            <a:r>
              <a:rPr lang="en-US" dirty="0"/>
              <a:t>method or technique </a:t>
            </a:r>
            <a:r>
              <a:rPr lang="en-US" dirty="0" smtClean="0"/>
              <a:t>consistently </a:t>
            </a:r>
            <a:r>
              <a:rPr lang="en-US" dirty="0"/>
              <a:t>shown </a:t>
            </a:r>
            <a:r>
              <a:rPr lang="en-US" dirty="0" smtClean="0"/>
              <a:t>to bring about results </a:t>
            </a:r>
            <a:r>
              <a:rPr lang="en-US" dirty="0"/>
              <a:t>superior to those achieved with other </a:t>
            </a:r>
            <a:r>
              <a:rPr lang="en-US" dirty="0" smtClean="0"/>
              <a:t>means. </a:t>
            </a:r>
            <a:r>
              <a:rPr lang="en-US" b="1" i="1" dirty="0"/>
              <a:t>See also </a:t>
            </a:r>
            <a:r>
              <a:rPr lang="en-US" b="1" i="1" dirty="0" smtClean="0"/>
              <a:t>best in class.</a:t>
            </a:r>
          </a:p>
          <a:p>
            <a:pPr marL="285750" indent="-285750">
              <a:buFont typeface="Arial" panose="020B0604020202020204" pitchFamily="34" charset="0"/>
              <a:buChar char="•"/>
            </a:pPr>
            <a:endParaRPr lang="en-US" b="1" i="1" dirty="0" smtClean="0"/>
          </a:p>
          <a:p>
            <a:r>
              <a:rPr lang="en-US" b="1" i="1" dirty="0"/>
              <a:t/>
            </a:r>
            <a:br>
              <a:rPr lang="en-US" b="1" i="1" dirty="0"/>
            </a:br>
            <a:r>
              <a:rPr lang="en-US" dirty="0"/>
              <a:t/>
            </a:r>
            <a:br>
              <a:rPr lang="en-US" dirty="0"/>
            </a:br>
            <a:endParaRPr lang="en-US" dirty="0" smtClean="0"/>
          </a:p>
        </p:txBody>
      </p:sp>
      <p:pic>
        <p:nvPicPr>
          <p:cNvPr id="3" name="Picture 2"/>
          <p:cNvPicPr>
            <a:picLocks noChangeAspect="1"/>
          </p:cNvPicPr>
          <p:nvPr/>
        </p:nvPicPr>
        <p:blipFill>
          <a:blip r:embed="rId3"/>
          <a:stretch>
            <a:fillRect/>
          </a:stretch>
        </p:blipFill>
        <p:spPr>
          <a:xfrm>
            <a:off x="4126059" y="2483429"/>
            <a:ext cx="3939881" cy="1143099"/>
          </a:xfrm>
          <a:prstGeom prst="rect">
            <a:avLst/>
          </a:prstGeom>
        </p:spPr>
      </p:pic>
      <p:sp>
        <p:nvSpPr>
          <p:cNvPr id="4" name="TextBox 3"/>
          <p:cNvSpPr txBox="1"/>
          <p:nvPr/>
        </p:nvSpPr>
        <p:spPr>
          <a:xfrm>
            <a:off x="304800" y="6379029"/>
            <a:ext cx="5431971" cy="338554"/>
          </a:xfrm>
          <a:prstGeom prst="rect">
            <a:avLst/>
          </a:prstGeom>
          <a:noFill/>
        </p:spPr>
        <p:txBody>
          <a:bodyPr wrap="square" rtlCol="0">
            <a:spAutoFit/>
          </a:bodyPr>
          <a:lstStyle/>
          <a:p>
            <a:r>
              <a:rPr lang="en-US" sz="800" dirty="0" smtClean="0">
                <a:solidFill>
                  <a:schemeClr val="bg2">
                    <a:lumMod val="25000"/>
                  </a:schemeClr>
                </a:solidFill>
              </a:rPr>
              <a:t>Copyright © 2019 by Educational Testing Service. All rights reserved. ETS, the ETS logo, MEASURING THE POWER OF LEARNING, GRE and TOEFL are registered trademarks of Educational Testing Service (ETS). HIGHERYIELD is a trademark of ETS. 43115</a:t>
            </a:r>
            <a:endParaRPr lang="en-US" sz="800" dirty="0">
              <a:solidFill>
                <a:schemeClr val="bg2">
                  <a:lumMod val="25000"/>
                </a:schemeClr>
              </a:solidFill>
            </a:endParaRPr>
          </a:p>
        </p:txBody>
      </p:sp>
    </p:spTree>
    <p:extLst>
      <p:ext uri="{BB962C8B-B14F-4D97-AF65-F5344CB8AC3E}">
        <p14:creationId xmlns:p14="http://schemas.microsoft.com/office/powerpoint/2010/main" val="959160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30753" y="1528080"/>
            <a:ext cx="4907881" cy="4860573"/>
            <a:chOff x="1351835" y="-2040881"/>
            <a:chExt cx="9089786" cy="1056788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835" y="-2040881"/>
              <a:ext cx="9089786" cy="1056788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985" y="4159684"/>
              <a:ext cx="3422629" cy="25428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842" y="1466098"/>
              <a:ext cx="1485309" cy="172683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29718">
              <a:off x="5122708" y="1874396"/>
              <a:ext cx="1866829" cy="217039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45123">
              <a:off x="4297258" y="1643060"/>
              <a:ext cx="1325177" cy="113957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7271" y="2808533"/>
              <a:ext cx="1403366" cy="120681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82992">
              <a:off x="4659796" y="3682138"/>
              <a:ext cx="1461532" cy="125683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48973" y="2855060"/>
              <a:ext cx="2762617" cy="321184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76675" y="4867758"/>
              <a:ext cx="2036857" cy="1513262"/>
            </a:xfrm>
            <a:prstGeom prst="rect">
              <a:avLst/>
            </a:prstGeom>
          </p:spPr>
        </p:pic>
      </p:grpSp>
      <p:sp>
        <p:nvSpPr>
          <p:cNvPr id="2" name="Title 1"/>
          <p:cNvSpPr>
            <a:spLocks noGrp="1"/>
          </p:cNvSpPr>
          <p:nvPr>
            <p:ph type="title"/>
          </p:nvPr>
        </p:nvSpPr>
        <p:spPr>
          <a:xfrm>
            <a:off x="330387" y="167365"/>
            <a:ext cx="11003280" cy="1022350"/>
          </a:xfrm>
        </p:spPr>
        <p:txBody>
          <a:bodyPr/>
          <a:lstStyle/>
          <a:p>
            <a:r>
              <a:rPr lang="en-US" b="1" dirty="0" smtClean="0"/>
              <a:t>WHAT ARE THE MOST IMPORTANT THINGS TO COMMUNICATE?</a:t>
            </a:r>
            <a:br>
              <a:rPr lang="en-US" b="1" dirty="0" smtClean="0"/>
            </a:br>
            <a:r>
              <a:rPr lang="en-US" sz="2400" dirty="0" smtClean="0">
                <a:solidFill>
                  <a:srgbClr val="7F2125"/>
                </a:solidFill>
              </a:rPr>
              <a:t>CONNECT WITH STUDENTS ON WHAT MATTERS MOST TO THEM</a:t>
            </a:r>
            <a:endParaRPr lang="en-US" sz="2400" dirty="0">
              <a:solidFill>
                <a:srgbClr val="7F2125"/>
              </a:solidFill>
            </a:endParaRPr>
          </a:p>
        </p:txBody>
      </p:sp>
      <p:sp>
        <p:nvSpPr>
          <p:cNvPr id="3" name="Content Placeholder 2"/>
          <p:cNvSpPr>
            <a:spLocks noGrp="1"/>
          </p:cNvSpPr>
          <p:nvPr>
            <p:ph idx="1"/>
          </p:nvPr>
        </p:nvSpPr>
        <p:spPr>
          <a:xfrm>
            <a:off x="1570154" y="1701801"/>
            <a:ext cx="9467842" cy="4368800"/>
          </a:xfrm>
        </p:spPr>
        <p:txBody>
          <a:bodyPr/>
          <a:lstStyle/>
          <a:p>
            <a:pPr lvl="1"/>
            <a:r>
              <a:rPr lang="en-US" sz="1800" b="1" dirty="0" smtClean="0"/>
              <a:t>School </a:t>
            </a:r>
            <a:r>
              <a:rPr lang="en-US" sz="1800" b="1" dirty="0"/>
              <a:t>Culture:</a:t>
            </a:r>
            <a:r>
              <a:rPr lang="en-US" sz="1800" dirty="0"/>
              <a:t> What is the overall “vibe” of the school? </a:t>
            </a:r>
            <a:r>
              <a:rPr lang="en-US" sz="1800" dirty="0" smtClean="0"/>
              <a:t>Are students laid-back </a:t>
            </a:r>
            <a:r>
              <a:rPr lang="en-US" sz="1800" dirty="0"/>
              <a:t>or competitive? Are there </a:t>
            </a:r>
            <a:r>
              <a:rPr lang="en-US" sz="1800" dirty="0" smtClean="0"/>
              <a:t>clubs </a:t>
            </a:r>
            <a:r>
              <a:rPr lang="en-US" sz="1800" dirty="0"/>
              <a:t>on campus </a:t>
            </a:r>
            <a:r>
              <a:rPr lang="en-US" sz="1800" dirty="0" smtClean="0"/>
              <a:t>they </a:t>
            </a:r>
            <a:r>
              <a:rPr lang="en-US" sz="1800" dirty="0"/>
              <a:t>would be interested in?</a:t>
            </a:r>
          </a:p>
          <a:p>
            <a:pPr lvl="1"/>
            <a:r>
              <a:rPr lang="en-US" sz="1800" b="1" dirty="0" smtClean="0"/>
              <a:t>Career </a:t>
            </a:r>
            <a:r>
              <a:rPr lang="en-US" sz="1800" b="1" dirty="0"/>
              <a:t>Opportunities:</a:t>
            </a:r>
            <a:r>
              <a:rPr lang="en-US" sz="1800" dirty="0"/>
              <a:t> How well does this school set </a:t>
            </a:r>
            <a:r>
              <a:rPr lang="en-US" sz="1800" dirty="0" smtClean="0"/>
              <a:t>students </a:t>
            </a:r>
            <a:r>
              <a:rPr lang="en-US" sz="1800" dirty="0"/>
              <a:t>up for future career opportunities? Does it specialize in a particular industry </a:t>
            </a:r>
            <a:r>
              <a:rPr lang="en-US" sz="1800" dirty="0" smtClean="0"/>
              <a:t>they are </a:t>
            </a:r>
            <a:r>
              <a:rPr lang="en-US" sz="1800" dirty="0"/>
              <a:t>interested in?</a:t>
            </a:r>
          </a:p>
          <a:p>
            <a:pPr lvl="1"/>
            <a:r>
              <a:rPr lang="en-US" sz="1800" b="1" dirty="0"/>
              <a:t>Cost:</a:t>
            </a:r>
            <a:r>
              <a:rPr lang="en-US" sz="1800" dirty="0"/>
              <a:t> What is the final price tag? Is there any financial aid or scholarship money available for the program?</a:t>
            </a:r>
          </a:p>
          <a:p>
            <a:pPr lvl="1"/>
            <a:r>
              <a:rPr lang="en-US" sz="1800" b="1" dirty="0"/>
              <a:t>People:</a:t>
            </a:r>
            <a:r>
              <a:rPr lang="en-US" sz="1800" dirty="0"/>
              <a:t> What will </a:t>
            </a:r>
            <a:r>
              <a:rPr lang="en-US" sz="1800" dirty="0" smtClean="0"/>
              <a:t>fellow </a:t>
            </a:r>
            <a:r>
              <a:rPr lang="en-US" sz="1800" dirty="0"/>
              <a:t>students be like? Is it a diverse class? Do students seem like people </a:t>
            </a:r>
            <a:r>
              <a:rPr lang="en-US" sz="1800" dirty="0" smtClean="0"/>
              <a:t>they would </a:t>
            </a:r>
            <a:r>
              <a:rPr lang="en-US" sz="1800" dirty="0"/>
              <a:t>want to be friends with?</a:t>
            </a:r>
          </a:p>
          <a:p>
            <a:pPr lvl="1"/>
            <a:r>
              <a:rPr lang="en-US" sz="1800" b="1" dirty="0"/>
              <a:t>Location:</a:t>
            </a:r>
            <a:r>
              <a:rPr lang="en-US" sz="1800" dirty="0"/>
              <a:t> Is the school located somewhere </a:t>
            </a:r>
            <a:r>
              <a:rPr lang="en-US" sz="1800" dirty="0" smtClean="0"/>
              <a:t>they </a:t>
            </a:r>
            <a:r>
              <a:rPr lang="en-US" sz="1800" dirty="0"/>
              <a:t>could </a:t>
            </a:r>
            <a:r>
              <a:rPr lang="en-US" sz="1800" dirty="0" smtClean="0"/>
              <a:t>live for </a:t>
            </a:r>
            <a:r>
              <a:rPr lang="en-US" sz="1800" dirty="0"/>
              <a:t>two (or more) years?</a:t>
            </a:r>
          </a:p>
          <a:p>
            <a:pPr lvl="1"/>
            <a:r>
              <a:rPr lang="en-US" sz="1800" b="1" dirty="0"/>
              <a:t>Academics:</a:t>
            </a:r>
            <a:r>
              <a:rPr lang="en-US" sz="1800" dirty="0"/>
              <a:t> What does the curriculum look like? Is there a balance between classroom learning and hands-on projects?</a:t>
            </a:r>
          </a:p>
          <a:p>
            <a:pPr lvl="2">
              <a:buFont typeface="Courier New" panose="02070309020205020404" pitchFamily="49" charset="0"/>
              <a:buChar char="o"/>
            </a:pPr>
            <a:r>
              <a:rPr lang="en-US" sz="1600" dirty="0" smtClean="0"/>
              <a:t>quality/competitiveness </a:t>
            </a:r>
            <a:r>
              <a:rPr lang="en-US" sz="1600" dirty="0"/>
              <a:t>of </a:t>
            </a:r>
            <a:r>
              <a:rPr lang="en-US" sz="1600" dirty="0" smtClean="0"/>
              <a:t>program</a:t>
            </a:r>
          </a:p>
          <a:p>
            <a:pPr lvl="1"/>
            <a:r>
              <a:rPr lang="en-US" sz="1800" b="1" dirty="0" smtClean="0"/>
              <a:t>Affordability:</a:t>
            </a:r>
            <a:r>
              <a:rPr lang="en-US" sz="1800" dirty="0" smtClean="0"/>
              <a:t> Be </a:t>
            </a:r>
            <a:r>
              <a:rPr lang="en-US" sz="1800" dirty="0"/>
              <a:t>upfront about costs, but also </a:t>
            </a:r>
            <a:r>
              <a:rPr lang="en-US" sz="1800" dirty="0" smtClean="0"/>
              <a:t>communicate the </a:t>
            </a:r>
            <a:r>
              <a:rPr lang="en-US" sz="1800" dirty="0"/>
              <a:t>ROI a degree from your program can </a:t>
            </a:r>
            <a:r>
              <a:rPr lang="en-US" sz="1800" dirty="0" smtClean="0"/>
              <a:t>yield.</a:t>
            </a:r>
            <a:endParaRPr lang="en-US" sz="1800" dirty="0"/>
          </a:p>
          <a:p>
            <a:endParaRPr lang="en-US" dirty="0"/>
          </a:p>
          <a:p>
            <a:pPr marL="742950" lvl="1" indent="-285750"/>
            <a:endParaRPr lang="en-US" sz="1600"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20</a:t>
            </a:fld>
            <a:endParaRPr lang="en-US" dirty="0"/>
          </a:p>
        </p:txBody>
      </p:sp>
      <p:sp>
        <p:nvSpPr>
          <p:cNvPr id="15" name="TextBox 14"/>
          <p:cNvSpPr txBox="1"/>
          <p:nvPr/>
        </p:nvSpPr>
        <p:spPr>
          <a:xfrm>
            <a:off x="377829" y="1163915"/>
            <a:ext cx="9191608" cy="707886"/>
          </a:xfrm>
          <a:prstGeom prst="rect">
            <a:avLst/>
          </a:prstGeom>
          <a:noFill/>
        </p:spPr>
        <p:txBody>
          <a:bodyPr wrap="square" rtlCol="0">
            <a:spAutoFit/>
          </a:bodyPr>
          <a:lstStyle/>
          <a:p>
            <a:r>
              <a:rPr lang="en-US" sz="2000" dirty="0"/>
              <a:t>Engage with students </a:t>
            </a:r>
            <a:r>
              <a:rPr lang="en-US" sz="2000" dirty="0" smtClean="0"/>
              <a:t>(and their families) and make </a:t>
            </a:r>
            <a:r>
              <a:rPr lang="en-US" sz="2000" dirty="0"/>
              <a:t>sure to tell them about:</a:t>
            </a:r>
          </a:p>
          <a:p>
            <a:endParaRPr lang="en-US" sz="2000" dirty="0"/>
          </a:p>
        </p:txBody>
      </p:sp>
    </p:spTree>
    <p:extLst>
      <p:ext uri="{BB962C8B-B14F-4D97-AF65-F5344CB8AC3E}">
        <p14:creationId xmlns:p14="http://schemas.microsoft.com/office/powerpoint/2010/main" val="2110586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90" y="292865"/>
            <a:ext cx="11003280" cy="1022350"/>
          </a:xfrm>
        </p:spPr>
        <p:txBody>
          <a:bodyPr/>
          <a:lstStyle/>
          <a:p>
            <a:r>
              <a:rPr lang="en-US" b="1" dirty="0" smtClean="0"/>
              <a:t>WHAT ARE THE MOST IMPORTANT THINGS TO COMMUNICATE?</a:t>
            </a:r>
            <a:br>
              <a:rPr lang="en-US" b="1" dirty="0" smtClean="0"/>
            </a:br>
            <a:r>
              <a:rPr lang="en-US" sz="2400" dirty="0">
                <a:solidFill>
                  <a:srgbClr val="7F2125"/>
                </a:solidFill>
              </a:rPr>
              <a:t>MAKE </a:t>
            </a:r>
            <a:r>
              <a:rPr lang="en-US" sz="2400" dirty="0" smtClean="0">
                <a:solidFill>
                  <a:srgbClr val="7F2125"/>
                </a:solidFill>
              </a:rPr>
              <a:t>A CONNECTION</a:t>
            </a:r>
            <a:endParaRPr lang="en-US" sz="2400" dirty="0">
              <a:solidFill>
                <a:srgbClr val="7F2125"/>
              </a:solidFill>
            </a:endParaRPr>
          </a:p>
        </p:txBody>
      </p:sp>
      <p:sp>
        <p:nvSpPr>
          <p:cNvPr id="3" name="Content Placeholder 2"/>
          <p:cNvSpPr>
            <a:spLocks noGrp="1"/>
          </p:cNvSpPr>
          <p:nvPr>
            <p:ph idx="1"/>
          </p:nvPr>
        </p:nvSpPr>
        <p:spPr>
          <a:xfrm>
            <a:off x="537411" y="907131"/>
            <a:ext cx="9039726" cy="4368800"/>
          </a:xfrm>
        </p:spPr>
        <p:txBody>
          <a:bodyPr/>
          <a:lstStyle/>
          <a:p>
            <a:pPr marL="742950" lvl="1" indent="-285750"/>
            <a:endParaRPr lang="en-US" b="1" dirty="0" smtClean="0">
              <a:sym typeface="Wingdings" panose="05000000000000000000" pitchFamily="2" charset="2"/>
            </a:endParaRPr>
          </a:p>
          <a:p>
            <a:pPr marL="0" indent="0">
              <a:buNone/>
            </a:pPr>
            <a:r>
              <a:rPr lang="en-US" sz="2000" dirty="0"/>
              <a:t>Encourage face-to-face contact with prospects — campus fairs, regional brunches, alumni events — develop comradery </a:t>
            </a:r>
            <a:r>
              <a:rPr lang="en-US" sz="2000" dirty="0" smtClean="0"/>
              <a:t>and make a good first impression.</a:t>
            </a:r>
          </a:p>
          <a:p>
            <a:pPr marL="742950" lvl="1" indent="-285750"/>
            <a:r>
              <a:rPr lang="en-US" sz="2000" dirty="0" smtClean="0"/>
              <a:t>Offer </a:t>
            </a:r>
            <a:r>
              <a:rPr lang="en-US" sz="2000" dirty="0"/>
              <a:t>students timely information about your school and programs </a:t>
            </a:r>
            <a:r>
              <a:rPr lang="en-US" sz="2000" dirty="0" smtClean="0"/>
              <a:t>the </a:t>
            </a:r>
            <a:r>
              <a:rPr lang="en-US" sz="2000" dirty="0"/>
              <a:t>moment they request it</a:t>
            </a:r>
          </a:p>
          <a:p>
            <a:pPr marL="742950" lvl="1" indent="-285750"/>
            <a:r>
              <a:rPr lang="en-US" sz="2000" dirty="0" smtClean="0">
                <a:sym typeface="Wingdings" panose="05000000000000000000" pitchFamily="2" charset="2"/>
              </a:rPr>
              <a:t>Develop </a:t>
            </a:r>
            <a:r>
              <a:rPr lang="en-US" sz="2000" dirty="0">
                <a:sym typeface="Wingdings" panose="05000000000000000000" pitchFamily="2" charset="2"/>
              </a:rPr>
              <a:t>personal </a:t>
            </a:r>
            <a:r>
              <a:rPr lang="en-US" sz="2000" dirty="0" smtClean="0">
                <a:sym typeface="Wingdings" panose="05000000000000000000" pitchFamily="2" charset="2"/>
              </a:rPr>
              <a:t>relationships</a:t>
            </a:r>
            <a:r>
              <a:rPr lang="en-US" sz="2000" dirty="0"/>
              <a:t> — </a:t>
            </a:r>
            <a:r>
              <a:rPr lang="en-US" sz="2000" dirty="0" smtClean="0">
                <a:sym typeface="Wingdings" panose="05000000000000000000" pitchFamily="2" charset="2"/>
              </a:rPr>
              <a:t>customize </a:t>
            </a:r>
            <a:r>
              <a:rPr lang="en-US" sz="2000" dirty="0">
                <a:sym typeface="Wingdings" panose="05000000000000000000" pitchFamily="2" charset="2"/>
              </a:rPr>
              <a:t>messaging based on each individual prospect and their program of interest</a:t>
            </a:r>
          </a:p>
          <a:p>
            <a:pPr marL="742950" lvl="1" indent="-285750"/>
            <a:r>
              <a:rPr lang="en-US" sz="2000" dirty="0" smtClean="0"/>
              <a:t>Utilize </a:t>
            </a:r>
            <a:r>
              <a:rPr lang="en-US" sz="2000" dirty="0"/>
              <a:t>your admissions counselors — tap into their hands-on knowledge</a:t>
            </a:r>
          </a:p>
          <a:p>
            <a:pPr marL="742950" lvl="1" indent="-285750"/>
            <a:r>
              <a:rPr lang="en-US" sz="2000" dirty="0"/>
              <a:t>Create well-informed applicants who become more and more inspired to become a part of your program/institution</a:t>
            </a:r>
          </a:p>
          <a:p>
            <a:pPr marL="742950" lvl="1" indent="-285750"/>
            <a:r>
              <a:rPr lang="en-US" sz="2000" dirty="0"/>
              <a:t>Leverage your success — why are current students thriving at your institution? Find out and develop a compelling messaging strategy that includes your distinguishing attributes  </a:t>
            </a:r>
            <a:endParaRPr lang="en-US" sz="2000" dirty="0" smtClean="0"/>
          </a:p>
          <a:p>
            <a:pPr lvl="3">
              <a:buFont typeface="Courier New" panose="02070309020205020404" pitchFamily="49" charset="0"/>
              <a:buChar char="o"/>
            </a:pPr>
            <a:r>
              <a:rPr lang="en-US" sz="1800" dirty="0" smtClean="0"/>
              <a:t>Focus </a:t>
            </a:r>
            <a:r>
              <a:rPr lang="en-US" sz="1800" dirty="0"/>
              <a:t>groups (students and alumni</a:t>
            </a:r>
            <a:r>
              <a:rPr lang="en-US" sz="1800" dirty="0" smtClean="0"/>
              <a:t>)</a:t>
            </a:r>
          </a:p>
          <a:p>
            <a:pPr marL="1200150" lvl="2" indent="-285750"/>
            <a:endParaRPr lang="en-US" sz="1200" dirty="0"/>
          </a:p>
          <a:p>
            <a:pPr marL="1200150" lvl="2" indent="-285750"/>
            <a:endParaRPr lang="en-US" sz="1200"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934" y="1699235"/>
            <a:ext cx="4190078" cy="4871429"/>
          </a:xfrm>
          <a:prstGeom prst="rect">
            <a:avLst/>
          </a:prstGeom>
        </p:spPr>
      </p:pic>
    </p:spTree>
    <p:extLst>
      <p:ext uri="{BB962C8B-B14F-4D97-AF65-F5344CB8AC3E}">
        <p14:creationId xmlns:p14="http://schemas.microsoft.com/office/powerpoint/2010/main" val="2150702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1" y="194995"/>
            <a:ext cx="11353800" cy="1022350"/>
          </a:xfrm>
        </p:spPr>
        <p:txBody>
          <a:bodyPr/>
          <a:lstStyle/>
          <a:p>
            <a:r>
              <a:rPr lang="en-US" b="1" dirty="0"/>
              <a:t>WHAT ARE THE MOST IMPORTANT THINGS TO COMMUNICATE?</a:t>
            </a:r>
            <a:br>
              <a:rPr lang="en-US" b="1" dirty="0"/>
            </a:br>
            <a:r>
              <a:rPr lang="en-US" sz="2400" dirty="0" smtClean="0">
                <a:solidFill>
                  <a:srgbClr val="7F2125"/>
                </a:solidFill>
              </a:rPr>
              <a:t>BEYOND RECRUITMENT</a:t>
            </a:r>
            <a:endParaRPr lang="en-US" dirty="0"/>
          </a:p>
        </p:txBody>
      </p:sp>
      <p:sp>
        <p:nvSpPr>
          <p:cNvPr id="3" name="Content Placeholder 2"/>
          <p:cNvSpPr>
            <a:spLocks noGrp="1"/>
          </p:cNvSpPr>
          <p:nvPr>
            <p:ph idx="1"/>
          </p:nvPr>
        </p:nvSpPr>
        <p:spPr>
          <a:xfrm>
            <a:off x="1792807" y="1470666"/>
            <a:ext cx="9194561" cy="3811197"/>
          </a:xfrm>
        </p:spPr>
        <p:txBody>
          <a:bodyPr/>
          <a:lstStyle/>
          <a:p>
            <a:pPr marL="0" lvl="1" indent="0">
              <a:buNone/>
            </a:pPr>
            <a:r>
              <a:rPr lang="en-US" dirty="0" smtClean="0">
                <a:sym typeface="Wingdings" panose="05000000000000000000" pitchFamily="2" charset="2"/>
              </a:rPr>
              <a:t>Continue </a:t>
            </a:r>
            <a:r>
              <a:rPr lang="en-US" dirty="0">
                <a:sym typeface="Wingdings" panose="05000000000000000000" pitchFamily="2" charset="2"/>
              </a:rPr>
              <a:t>to engage with students to encourage acceptance of your admissions offer. The best students are likely going to get multiple admissions offers </a:t>
            </a:r>
            <a:r>
              <a:rPr lang="en-US" dirty="0"/>
              <a:t> — </a:t>
            </a:r>
            <a:r>
              <a:rPr lang="en-US" dirty="0" smtClean="0">
                <a:sym typeface="Wingdings" panose="05000000000000000000" pitchFamily="2" charset="2"/>
              </a:rPr>
              <a:t> </a:t>
            </a:r>
            <a:r>
              <a:rPr lang="en-US" dirty="0">
                <a:sym typeface="Wingdings" panose="05000000000000000000" pitchFamily="2" charset="2"/>
              </a:rPr>
              <a:t>make sure they wind up on your campus.</a:t>
            </a:r>
          </a:p>
          <a:p>
            <a:pPr lvl="2"/>
            <a:r>
              <a:rPr lang="en-US" sz="2200" dirty="0">
                <a:sym typeface="Wingdings" panose="05000000000000000000" pitchFamily="2" charset="2"/>
              </a:rPr>
              <a:t>Provide them with faculty and peer contacts that they can speak to </a:t>
            </a:r>
            <a:r>
              <a:rPr lang="en-US" sz="2200" dirty="0" smtClean="0">
                <a:sym typeface="Wingdings" panose="05000000000000000000" pitchFamily="2" charset="2"/>
              </a:rPr>
              <a:t>directly</a:t>
            </a:r>
            <a:r>
              <a:rPr lang="en-US" sz="2400" dirty="0"/>
              <a:t> — </a:t>
            </a:r>
            <a:r>
              <a:rPr lang="en-US" sz="2200" dirty="0" smtClean="0">
                <a:sym typeface="Wingdings" panose="05000000000000000000" pitchFamily="2" charset="2"/>
              </a:rPr>
              <a:t>faculty</a:t>
            </a:r>
            <a:r>
              <a:rPr lang="en-US" sz="2200" dirty="0">
                <a:sym typeface="Wingdings" panose="05000000000000000000" pitchFamily="2" charset="2"/>
              </a:rPr>
              <a:t>, current students and alumni can be one of the strongest resources in the graduate admissions toolkit.</a:t>
            </a:r>
          </a:p>
          <a:p>
            <a:pPr lvl="2"/>
            <a:r>
              <a:rPr lang="en-US" sz="2200" dirty="0">
                <a:sym typeface="Wingdings" panose="05000000000000000000" pitchFamily="2" charset="2"/>
              </a:rPr>
              <a:t>Arrange for class visits, lab tours and social events to get them further acquainted with your program and school culture.</a:t>
            </a:r>
          </a:p>
          <a:p>
            <a:pPr lvl="2"/>
            <a:r>
              <a:rPr lang="en-US" sz="2200" dirty="0">
                <a:sym typeface="Wingdings" panose="05000000000000000000" pitchFamily="2" charset="2"/>
              </a:rPr>
              <a:t>Give them a taste of local culture to get them excited about studying in your </a:t>
            </a:r>
            <a:r>
              <a:rPr lang="en-US" sz="2200" dirty="0" smtClean="0">
                <a:sym typeface="Wingdings" panose="05000000000000000000" pitchFamily="2" charset="2"/>
              </a:rPr>
              <a:t>region.</a:t>
            </a:r>
            <a:endParaRPr lang="en-US" sz="22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94" y="1301785"/>
            <a:ext cx="4048272" cy="4706563"/>
          </a:xfrm>
          <a:prstGeom prst="rect">
            <a:avLst/>
          </a:prstGeom>
        </p:spPr>
      </p:pic>
      <p:sp>
        <p:nvSpPr>
          <p:cNvPr id="6" name="TextBox 5"/>
          <p:cNvSpPr txBox="1"/>
          <p:nvPr/>
        </p:nvSpPr>
        <p:spPr>
          <a:xfrm>
            <a:off x="0" y="5669794"/>
            <a:ext cx="12192000" cy="677108"/>
          </a:xfrm>
          <a:prstGeom prst="rect">
            <a:avLst/>
          </a:prstGeom>
          <a:noFill/>
        </p:spPr>
        <p:txBody>
          <a:bodyPr wrap="square" rtlCol="0">
            <a:spAutoFit/>
          </a:bodyPr>
          <a:lstStyle/>
          <a:p>
            <a:pPr algn="ctr"/>
            <a:r>
              <a:rPr lang="en-US" sz="2000" b="1" dirty="0"/>
              <a:t>Stay in touch with prospects through the </a:t>
            </a:r>
            <a:r>
              <a:rPr lang="en-US" sz="2000" b="1" dirty="0" smtClean="0"/>
              <a:t>enrollment </a:t>
            </a:r>
            <a:r>
              <a:rPr lang="en-US" sz="2000" b="1" dirty="0"/>
              <a:t>process.</a:t>
            </a:r>
          </a:p>
          <a:p>
            <a:pPr algn="ctr"/>
            <a:endParaRPr lang="en-US" dirty="0"/>
          </a:p>
        </p:txBody>
      </p:sp>
    </p:spTree>
    <p:extLst>
      <p:ext uri="{BB962C8B-B14F-4D97-AF65-F5344CB8AC3E}">
        <p14:creationId xmlns:p14="http://schemas.microsoft.com/office/powerpoint/2010/main" val="3338213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74259"/>
            <a:ext cx="12191999" cy="1785104"/>
          </a:xfrm>
          <a:prstGeom prst="rect">
            <a:avLst/>
          </a:prstGeom>
          <a:noFill/>
        </p:spPr>
        <p:txBody>
          <a:bodyPr wrap="square" rtlCol="0">
            <a:spAutoFit/>
          </a:bodyPr>
          <a:lstStyle/>
          <a:p>
            <a:pPr algn="ctr"/>
            <a:r>
              <a:rPr lang="en-US" sz="6600" b="1" dirty="0" smtClean="0">
                <a:solidFill>
                  <a:schemeClr val="bg1"/>
                </a:solidFill>
              </a:rPr>
              <a:t>SO…</a:t>
            </a:r>
          </a:p>
          <a:p>
            <a:pPr algn="ctr"/>
            <a:r>
              <a:rPr lang="en-US" sz="4400" dirty="0" smtClean="0">
                <a:solidFill>
                  <a:schemeClr val="bg1"/>
                </a:solidFill>
              </a:rPr>
              <a:t>NOW WHAT?</a:t>
            </a:r>
            <a:endParaRPr lang="en-US" sz="4400" dirty="0">
              <a:solidFill>
                <a:schemeClr val="bg1"/>
              </a:solidFill>
            </a:endParaRPr>
          </a:p>
        </p:txBody>
      </p:sp>
    </p:spTree>
    <p:extLst>
      <p:ext uri="{BB962C8B-B14F-4D97-AF65-F5344CB8AC3E}">
        <p14:creationId xmlns:p14="http://schemas.microsoft.com/office/powerpoint/2010/main" val="3364331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568" y="426720"/>
            <a:ext cx="11655552" cy="646331"/>
          </a:xfrm>
          <a:prstGeom prst="rect">
            <a:avLst/>
          </a:prstGeom>
          <a:noFill/>
        </p:spPr>
        <p:txBody>
          <a:bodyPr wrap="square" rtlCol="0">
            <a:spAutoFit/>
          </a:bodyPr>
          <a:lstStyle/>
          <a:p>
            <a:endParaRPr lang="en-US" b="1" dirty="0"/>
          </a:p>
          <a:p>
            <a:endParaRPr lang="en-US" b="1" dirty="0"/>
          </a:p>
        </p:txBody>
      </p:sp>
      <p:sp>
        <p:nvSpPr>
          <p:cNvPr id="4" name="Title 3"/>
          <p:cNvSpPr>
            <a:spLocks noGrp="1"/>
          </p:cNvSpPr>
          <p:nvPr>
            <p:ph type="title"/>
          </p:nvPr>
        </p:nvSpPr>
        <p:spPr/>
        <p:txBody>
          <a:bodyPr/>
          <a:lstStyle/>
          <a:p>
            <a:r>
              <a:rPr lang="en-US" b="1" dirty="0"/>
              <a:t/>
            </a:r>
            <a:br>
              <a:rPr lang="en-US" b="1" dirty="0"/>
            </a:br>
            <a:endParaRPr lang="en-US" dirty="0"/>
          </a:p>
        </p:txBody>
      </p:sp>
      <p:sp>
        <p:nvSpPr>
          <p:cNvPr id="5" name="Content Placeholder 4"/>
          <p:cNvSpPr>
            <a:spLocks noGrp="1"/>
          </p:cNvSpPr>
          <p:nvPr>
            <p:ph idx="1"/>
          </p:nvPr>
        </p:nvSpPr>
        <p:spPr>
          <a:xfrm>
            <a:off x="500525" y="1492736"/>
            <a:ext cx="10526486" cy="4123381"/>
          </a:xfrm>
        </p:spPr>
        <p:txBody>
          <a:bodyPr/>
          <a:lstStyle/>
          <a:p>
            <a:r>
              <a:rPr lang="en-US" sz="2000" dirty="0" smtClean="0"/>
              <a:t>Build your enrollment management plan around data that allows you to </a:t>
            </a:r>
            <a:r>
              <a:rPr lang="en-US" sz="2000" dirty="0"/>
              <a:t>t</a:t>
            </a:r>
            <a:r>
              <a:rPr lang="en-US" sz="2000" dirty="0" smtClean="0"/>
              <a:t>rack success,</a:t>
            </a:r>
            <a:br>
              <a:rPr lang="en-US" sz="2000" dirty="0" smtClean="0"/>
            </a:br>
            <a:r>
              <a:rPr lang="en-US" sz="2000" dirty="0" smtClean="0"/>
              <a:t>inform decisions and evaluate effectiveness of strategies through every step of the graduate student lifecycle.</a:t>
            </a:r>
          </a:p>
          <a:p>
            <a:r>
              <a:rPr lang="en-US" sz="2000" dirty="0" smtClean="0"/>
              <a:t>Gather data and analyze effectiveness of:</a:t>
            </a:r>
          </a:p>
          <a:p>
            <a:pPr lvl="2">
              <a:spcBef>
                <a:spcPts val="0"/>
              </a:spcBef>
              <a:buFont typeface="Courier New" panose="02070309020205020404" pitchFamily="49" charset="0"/>
              <a:buChar char="o"/>
            </a:pPr>
            <a:r>
              <a:rPr lang="en-US" dirty="0" smtClean="0"/>
              <a:t>Outreach	</a:t>
            </a:r>
          </a:p>
          <a:p>
            <a:pPr lvl="2">
              <a:spcBef>
                <a:spcPts val="0"/>
              </a:spcBef>
              <a:buFont typeface="Courier New" panose="02070309020205020404" pitchFamily="49" charset="0"/>
              <a:buChar char="o"/>
            </a:pPr>
            <a:r>
              <a:rPr lang="en-US" dirty="0" smtClean="0"/>
              <a:t>Applications</a:t>
            </a:r>
          </a:p>
          <a:p>
            <a:pPr lvl="2">
              <a:spcBef>
                <a:spcPts val="0"/>
              </a:spcBef>
              <a:buFont typeface="Courier New" panose="02070309020205020404" pitchFamily="49" charset="0"/>
              <a:buChar char="o"/>
            </a:pPr>
            <a:r>
              <a:rPr lang="en-US" dirty="0" smtClean="0"/>
              <a:t>Admissions</a:t>
            </a:r>
          </a:p>
          <a:p>
            <a:pPr lvl="2">
              <a:spcBef>
                <a:spcPts val="0"/>
              </a:spcBef>
              <a:buFont typeface="Courier New" panose="02070309020205020404" pitchFamily="49" charset="0"/>
              <a:buChar char="o"/>
            </a:pPr>
            <a:r>
              <a:rPr lang="en-US" dirty="0" smtClean="0"/>
              <a:t>Enrollment</a:t>
            </a:r>
          </a:p>
          <a:p>
            <a:pPr lvl="2">
              <a:spcBef>
                <a:spcPts val="0"/>
              </a:spcBef>
              <a:buFont typeface="Courier New" panose="02070309020205020404" pitchFamily="49" charset="0"/>
              <a:buChar char="o"/>
            </a:pPr>
            <a:r>
              <a:rPr lang="en-US" dirty="0" smtClean="0"/>
              <a:t>Commencement</a:t>
            </a:r>
            <a:endParaRPr lang="en-US" dirty="0"/>
          </a:p>
          <a:p>
            <a:r>
              <a:rPr lang="en-US" sz="2000" dirty="0"/>
              <a:t>Did you meet enrollment objectives?</a:t>
            </a:r>
          </a:p>
          <a:p>
            <a:r>
              <a:rPr lang="en-US" sz="2000" dirty="0"/>
              <a:t>Did you achieve improvements in access, retention and graduation?</a:t>
            </a:r>
          </a:p>
          <a:p>
            <a:r>
              <a:rPr lang="en-US" sz="2000" dirty="0"/>
              <a:t>Did you improve processes and find efficiencies along the way</a:t>
            </a:r>
            <a:r>
              <a:rPr lang="en-US" sz="2000" dirty="0" smtClean="0"/>
              <a:t>?</a:t>
            </a:r>
          </a:p>
          <a:p>
            <a:r>
              <a:rPr lang="en-US" sz="2000" dirty="0" smtClean="0"/>
              <a:t>Adjust, repeat what worked; fine-tune what didn’t</a:t>
            </a:r>
            <a:endParaRPr lang="en-US" sz="2000" dirty="0"/>
          </a:p>
          <a:p>
            <a:endParaRPr lang="en-US" dirty="0"/>
          </a:p>
          <a:p>
            <a:endParaRPr lang="en-US" dirty="0"/>
          </a:p>
          <a:p>
            <a:endParaRPr lang="en-US" dirty="0"/>
          </a:p>
        </p:txBody>
      </p:sp>
      <p:sp>
        <p:nvSpPr>
          <p:cNvPr id="6" name="Title 2"/>
          <p:cNvSpPr txBox="1">
            <a:spLocks/>
          </p:cNvSpPr>
          <p:nvPr/>
        </p:nvSpPr>
        <p:spPr bwMode="auto">
          <a:xfrm>
            <a:off x="500525" y="306297"/>
            <a:ext cx="10515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a:lstStyle>
          <a:p>
            <a:r>
              <a:rPr lang="en-US" b="1" dirty="0" smtClean="0"/>
              <a:t>NOW WHAT?</a:t>
            </a:r>
            <a:br>
              <a:rPr lang="en-US" b="1" dirty="0" smtClean="0"/>
            </a:br>
            <a:r>
              <a:rPr lang="en-US" sz="2400" dirty="0" smtClean="0">
                <a:solidFill>
                  <a:srgbClr val="892428"/>
                </a:solidFill>
              </a:rPr>
              <a:t>MEASURE YOUR SUCCESS</a:t>
            </a:r>
            <a:endParaRPr lang="en-US" sz="2400" dirty="0">
              <a:solidFill>
                <a:srgbClr val="892428"/>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877" y="343477"/>
            <a:ext cx="5202767" cy="6048792"/>
          </a:xfrm>
          <a:prstGeom prst="rect">
            <a:avLst/>
          </a:prstGeom>
        </p:spPr>
      </p:pic>
      <p:sp>
        <p:nvSpPr>
          <p:cNvPr id="7" name="Slide Number Placeholder 6"/>
          <p:cNvSpPr>
            <a:spLocks noGrp="1"/>
          </p:cNvSpPr>
          <p:nvPr>
            <p:ph type="sldNum" sz="quarter" idx="10"/>
          </p:nvPr>
        </p:nvSpPr>
        <p:spPr/>
        <p:txBody>
          <a:bodyPr/>
          <a:lstStyle/>
          <a:p>
            <a:pPr>
              <a:defRPr/>
            </a:pPr>
            <a:fld id="{D4090CA4-F0BB-44AE-B956-36B9DB324A8E}" type="slidenum">
              <a:rPr lang="en-US" smtClean="0"/>
              <a:pPr>
                <a:defRPr/>
              </a:pPr>
              <a:t>24</a:t>
            </a:fld>
            <a:endParaRPr lang="en-US" dirty="0"/>
          </a:p>
        </p:txBody>
      </p:sp>
    </p:spTree>
    <p:extLst>
      <p:ext uri="{BB962C8B-B14F-4D97-AF65-F5344CB8AC3E}">
        <p14:creationId xmlns:p14="http://schemas.microsoft.com/office/powerpoint/2010/main" val="2047993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74259"/>
            <a:ext cx="12191999" cy="1785104"/>
          </a:xfrm>
          <a:prstGeom prst="rect">
            <a:avLst/>
          </a:prstGeom>
          <a:noFill/>
        </p:spPr>
        <p:txBody>
          <a:bodyPr wrap="square" rtlCol="0">
            <a:spAutoFit/>
          </a:bodyPr>
          <a:lstStyle/>
          <a:p>
            <a:pPr algn="ctr"/>
            <a:r>
              <a:rPr lang="en-US" sz="6600" b="1" dirty="0" smtClean="0">
                <a:solidFill>
                  <a:schemeClr val="bg1"/>
                </a:solidFill>
              </a:rPr>
              <a:t>TOOLS</a:t>
            </a:r>
          </a:p>
          <a:p>
            <a:pPr algn="ctr"/>
            <a:r>
              <a:rPr lang="en-US" sz="4400" dirty="0" smtClean="0">
                <a:solidFill>
                  <a:schemeClr val="bg1"/>
                </a:solidFill>
              </a:rPr>
              <a:t>TO SUPPORT YOUR PLAN</a:t>
            </a:r>
            <a:endParaRPr lang="en-US" sz="4400" dirty="0">
              <a:solidFill>
                <a:schemeClr val="bg1"/>
              </a:solidFill>
            </a:endParaRPr>
          </a:p>
        </p:txBody>
      </p:sp>
    </p:spTree>
    <p:extLst>
      <p:ext uri="{BB962C8B-B14F-4D97-AF65-F5344CB8AC3E}">
        <p14:creationId xmlns:p14="http://schemas.microsoft.com/office/powerpoint/2010/main" val="883966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402336"/>
            <a:ext cx="11716512" cy="2031325"/>
          </a:xfrm>
          <a:prstGeom prst="rect">
            <a:avLst/>
          </a:prstGeom>
          <a:noFill/>
        </p:spPr>
        <p:txBody>
          <a:bodyPr wrap="square" rtlCol="0">
            <a:spAutoFit/>
          </a:bodyPr>
          <a:lstStyle/>
          <a:p>
            <a:pPr marL="0" lvl="1"/>
            <a:endParaRPr lang="en-US" b="1" dirty="0">
              <a:sym typeface="Wingdings" panose="05000000000000000000" pitchFamily="2" charset="2"/>
            </a:endParaRPr>
          </a:p>
          <a:p>
            <a:endParaRPr lang="en-US" dirty="0" smtClean="0">
              <a:sym typeface="Wingdings" panose="05000000000000000000" pitchFamily="2" charset="2"/>
            </a:endParaRPr>
          </a:p>
          <a:p>
            <a:endParaRPr lang="en-US" b="1" dirty="0">
              <a:solidFill>
                <a:srgbClr val="FF0000"/>
              </a:solidFill>
              <a:sym typeface="Wingdings" panose="05000000000000000000" pitchFamily="2" charset="2"/>
            </a:endParaRPr>
          </a:p>
          <a:p>
            <a:endParaRPr lang="en-US" b="1" dirty="0">
              <a:solidFill>
                <a:srgbClr val="FF0000"/>
              </a:solidFill>
              <a:sym typeface="Wingdings" panose="05000000000000000000" pitchFamily="2" charset="2"/>
            </a:endParaRPr>
          </a:p>
          <a:p>
            <a:endParaRPr lang="en-US" b="1" dirty="0">
              <a:solidFill>
                <a:srgbClr val="FF0000"/>
              </a:solidFill>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endParaRPr lang="en-US" dirty="0"/>
          </a:p>
        </p:txBody>
      </p:sp>
      <p:sp>
        <p:nvSpPr>
          <p:cNvPr id="3" name="Title 2"/>
          <p:cNvSpPr>
            <a:spLocks noGrp="1"/>
          </p:cNvSpPr>
          <p:nvPr>
            <p:ph type="title"/>
          </p:nvPr>
        </p:nvSpPr>
        <p:spPr>
          <a:xfrm>
            <a:off x="243840" y="196985"/>
            <a:ext cx="10515600" cy="1022350"/>
          </a:xfrm>
        </p:spPr>
        <p:txBody>
          <a:bodyPr/>
          <a:lstStyle/>
          <a:p>
            <a:r>
              <a:rPr lang="en-US" b="1" dirty="0" smtClean="0"/>
              <a:t>ONCE YOU HAVE A PLAN</a:t>
            </a:r>
            <a:r>
              <a:rPr lang="en-US" dirty="0" smtClean="0"/>
              <a:t/>
            </a:r>
            <a:br>
              <a:rPr lang="en-US" dirty="0" smtClean="0"/>
            </a:br>
            <a:r>
              <a:rPr lang="en-US" sz="2400" dirty="0" smtClean="0">
                <a:solidFill>
                  <a:srgbClr val="7F2125"/>
                </a:solidFill>
              </a:rPr>
              <a:t>FIND YOUR BEST PROSPECTIVE STUDENTS</a:t>
            </a:r>
            <a:endParaRPr lang="en-US" sz="2400" dirty="0">
              <a:solidFill>
                <a:srgbClr val="7F2125"/>
              </a:solidFill>
            </a:endParaRPr>
          </a:p>
        </p:txBody>
      </p:sp>
      <p:sp>
        <p:nvSpPr>
          <p:cNvPr id="4" name="Content Placeholder 3"/>
          <p:cNvSpPr>
            <a:spLocks noGrp="1"/>
          </p:cNvSpPr>
          <p:nvPr>
            <p:ph idx="1"/>
          </p:nvPr>
        </p:nvSpPr>
        <p:spPr>
          <a:xfrm>
            <a:off x="3654528" y="2204220"/>
            <a:ext cx="8052198" cy="4368800"/>
          </a:xfrm>
        </p:spPr>
        <p:txBody>
          <a:bodyPr/>
          <a:lstStyle/>
          <a:p>
            <a:pPr marL="0" indent="0">
              <a:buNone/>
            </a:pPr>
            <a:r>
              <a:rPr lang="en-US" sz="2000" b="1" dirty="0" smtClean="0">
                <a:sym typeface="Wingdings" panose="05000000000000000000" pitchFamily="2" charset="2"/>
              </a:rPr>
              <a:t>Flexible and adaptable </a:t>
            </a:r>
            <a:r>
              <a:rPr lang="en-US" sz="2000" b="1" dirty="0">
                <a:sym typeface="Wingdings" panose="05000000000000000000" pitchFamily="2" charset="2"/>
              </a:rPr>
              <a:t>c</a:t>
            </a:r>
            <a:r>
              <a:rPr lang="en-US" sz="2000" b="1" dirty="0" smtClean="0"/>
              <a:t>ustomized </a:t>
            </a:r>
            <a:r>
              <a:rPr lang="en-US" sz="2000" b="1" dirty="0"/>
              <a:t>searches and targeted recruiting </a:t>
            </a:r>
            <a:r>
              <a:rPr lang="en-US" sz="2000" b="1" dirty="0" smtClean="0"/>
              <a:t>for every program.</a:t>
            </a:r>
          </a:p>
          <a:p>
            <a:r>
              <a:rPr lang="en-US" sz="2000" dirty="0" smtClean="0"/>
              <a:t>Identify </a:t>
            </a:r>
            <a:r>
              <a:rPr lang="en-US" sz="2000" dirty="0"/>
              <a:t>qualified applicants who have personally opted in to hear from programs like yours.</a:t>
            </a:r>
          </a:p>
          <a:p>
            <a:r>
              <a:rPr lang="en-US" sz="2000" dirty="0"/>
              <a:t>With the </a:t>
            </a:r>
            <a:r>
              <a:rPr lang="en-US" sz="2000" b="1" dirty="0"/>
              <a:t>GRE Search Service</a:t>
            </a:r>
            <a:r>
              <a:rPr lang="en-US" sz="2000" dirty="0"/>
              <a:t>, reach prospects worldwide who have demonstrated graduate-level readiness.</a:t>
            </a:r>
          </a:p>
          <a:p>
            <a:r>
              <a:rPr lang="en-US" sz="2000" dirty="0"/>
              <a:t>Use the </a:t>
            </a:r>
            <a:r>
              <a:rPr lang="en-US" sz="2000" b="1" dirty="0"/>
              <a:t>TOEFL Search Service</a:t>
            </a:r>
            <a:r>
              <a:rPr lang="en-US" sz="2000" dirty="0"/>
              <a:t> to reach international students with the right English-language proficiency for your undergraduate, graduate and English-language programs.</a:t>
            </a:r>
          </a:p>
          <a:p>
            <a:pPr marL="0" indent="0">
              <a:buNone/>
            </a:pPr>
            <a:endParaRPr lang="en-US" dirty="0">
              <a:sym typeface="Wingdings" panose="05000000000000000000" pitchFamily="2" charset="2"/>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132" y="26240"/>
            <a:ext cx="5900120" cy="6859541"/>
          </a:xfrm>
          <a:prstGeom prst="rect">
            <a:avLst/>
          </a:prstGeom>
        </p:spPr>
      </p:pic>
      <p:sp>
        <p:nvSpPr>
          <p:cNvPr id="6" name="TextBox 5"/>
          <p:cNvSpPr txBox="1"/>
          <p:nvPr/>
        </p:nvSpPr>
        <p:spPr>
          <a:xfrm>
            <a:off x="243840" y="1219335"/>
            <a:ext cx="11378665" cy="984885"/>
          </a:xfrm>
          <a:prstGeom prst="rect">
            <a:avLst/>
          </a:prstGeom>
          <a:noFill/>
        </p:spPr>
        <p:txBody>
          <a:bodyPr wrap="square" rtlCol="0">
            <a:spAutoFit/>
          </a:bodyPr>
          <a:lstStyle/>
          <a:p>
            <a:r>
              <a:rPr lang="en-US" sz="2000" dirty="0">
                <a:sym typeface="Wingdings" panose="05000000000000000000" pitchFamily="2" charset="2"/>
              </a:rPr>
              <a:t>Leverage the </a:t>
            </a:r>
            <a:r>
              <a:rPr lang="en-US" sz="2000" b="1" i="1" dirty="0">
                <a:sym typeface="Wingdings" panose="05000000000000000000" pitchFamily="2" charset="2"/>
              </a:rPr>
              <a:t>GRE</a:t>
            </a:r>
            <a:r>
              <a:rPr lang="en-US" sz="2000" b="1" dirty="0">
                <a:sym typeface="Wingdings" panose="05000000000000000000" pitchFamily="2" charset="2"/>
              </a:rPr>
              <a:t>® Search Service </a:t>
            </a:r>
            <a:r>
              <a:rPr lang="en-US" sz="2000" dirty="0">
                <a:sym typeface="Wingdings" panose="05000000000000000000" pitchFamily="2" charset="2"/>
              </a:rPr>
              <a:t>and the </a:t>
            </a:r>
            <a:r>
              <a:rPr lang="en-US" sz="2000" b="1" i="1" dirty="0">
                <a:sym typeface="Wingdings" panose="05000000000000000000" pitchFamily="2" charset="2"/>
              </a:rPr>
              <a:t>TOEFL</a:t>
            </a:r>
            <a:r>
              <a:rPr lang="en-US" sz="2000" b="1" dirty="0">
                <a:sym typeface="Wingdings" panose="05000000000000000000" pitchFamily="2" charset="2"/>
              </a:rPr>
              <a:t>® Search Service </a:t>
            </a:r>
            <a:r>
              <a:rPr lang="en-US" sz="2000" dirty="0">
                <a:sym typeface="Wingdings" panose="05000000000000000000" pitchFamily="2" charset="2"/>
              </a:rPr>
              <a:t>as an important component of your recruitment strategy. </a:t>
            </a:r>
            <a:r>
              <a:rPr lang="en-US" sz="2000" dirty="0" smtClean="0">
                <a:sym typeface="Wingdings" panose="05000000000000000000" pitchFamily="2" charset="2"/>
              </a:rPr>
              <a:t>Find</a:t>
            </a:r>
            <a:r>
              <a:rPr lang="en-US" sz="2000" dirty="0"/>
              <a:t> — </a:t>
            </a:r>
            <a:r>
              <a:rPr lang="en-US" sz="2000" dirty="0" smtClean="0">
                <a:sym typeface="Wingdings" panose="05000000000000000000" pitchFamily="2" charset="2"/>
              </a:rPr>
              <a:t>and </a:t>
            </a:r>
            <a:r>
              <a:rPr lang="en-US" sz="2000" dirty="0">
                <a:sym typeface="Wingdings" panose="05000000000000000000" pitchFamily="2" charset="2"/>
              </a:rPr>
              <a:t>communicate </a:t>
            </a:r>
            <a:r>
              <a:rPr lang="en-US" sz="2000" dirty="0" smtClean="0">
                <a:sym typeface="Wingdings" panose="05000000000000000000" pitchFamily="2" charset="2"/>
              </a:rPr>
              <a:t>with</a:t>
            </a:r>
            <a:r>
              <a:rPr lang="en-US" sz="2000" dirty="0"/>
              <a:t> — </a:t>
            </a:r>
            <a:r>
              <a:rPr lang="en-US" sz="2000" dirty="0" smtClean="0">
                <a:sym typeface="Wingdings" panose="05000000000000000000" pitchFamily="2" charset="2"/>
              </a:rPr>
              <a:t>the </a:t>
            </a:r>
            <a:r>
              <a:rPr lang="en-US" sz="2000" dirty="0">
                <a:sym typeface="Wingdings" panose="05000000000000000000" pitchFamily="2" charset="2"/>
              </a:rPr>
              <a:t>students who are the best fit for your programs.</a:t>
            </a:r>
          </a:p>
          <a:p>
            <a:endParaRPr lang="en-US" dirty="0"/>
          </a:p>
        </p:txBody>
      </p:sp>
      <p:sp>
        <p:nvSpPr>
          <p:cNvPr id="7" name="Slide Number Placeholder 6"/>
          <p:cNvSpPr>
            <a:spLocks noGrp="1"/>
          </p:cNvSpPr>
          <p:nvPr>
            <p:ph type="sldNum" sz="quarter" idx="10"/>
          </p:nvPr>
        </p:nvSpPr>
        <p:spPr/>
        <p:txBody>
          <a:bodyPr/>
          <a:lstStyle/>
          <a:p>
            <a:pPr>
              <a:defRPr/>
            </a:pPr>
            <a:fld id="{D4090CA4-F0BB-44AE-B956-36B9DB324A8E}" type="slidenum">
              <a:rPr lang="en-US" smtClean="0"/>
              <a:pPr>
                <a:defRPr/>
              </a:pPr>
              <a:t>26</a:t>
            </a:fld>
            <a:endParaRPr lang="en-US" dirty="0"/>
          </a:p>
        </p:txBody>
      </p:sp>
    </p:spTree>
    <p:extLst>
      <p:ext uri="{BB962C8B-B14F-4D97-AF65-F5344CB8AC3E}">
        <p14:creationId xmlns:p14="http://schemas.microsoft.com/office/powerpoint/2010/main" val="614965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267" y="1053730"/>
            <a:ext cx="8685751" cy="4368800"/>
          </a:xfrm>
        </p:spPr>
        <p:txBody>
          <a:bodyPr/>
          <a:lstStyle/>
          <a:p>
            <a:pPr marL="0" indent="0">
              <a:buNone/>
            </a:pPr>
            <a:r>
              <a:rPr lang="en-US" sz="2000" b="1" dirty="0">
                <a:sym typeface="Wingdings" panose="05000000000000000000" pitchFamily="2" charset="2"/>
              </a:rPr>
              <a:t>Identify prospects based on qualifying factors</a:t>
            </a:r>
            <a:r>
              <a:rPr lang="en-US" sz="2000" dirty="0">
                <a:sym typeface="Wingdings" panose="05000000000000000000" pitchFamily="2" charset="2"/>
              </a:rPr>
              <a:t>:</a:t>
            </a:r>
          </a:p>
          <a:p>
            <a:pPr marL="742950" lvl="1" indent="-285750"/>
            <a:r>
              <a:rPr lang="en-US" sz="1800" dirty="0">
                <a:sym typeface="Wingdings" panose="05000000000000000000" pitchFamily="2" charset="2"/>
              </a:rPr>
              <a:t>Intended field of study</a:t>
            </a:r>
          </a:p>
          <a:p>
            <a:pPr marL="742950" lvl="1" indent="-285750"/>
            <a:r>
              <a:rPr lang="en-US" sz="1800" dirty="0" smtClean="0">
                <a:sym typeface="Wingdings" panose="05000000000000000000" pitchFamily="2" charset="2"/>
              </a:rPr>
              <a:t>Grade point average (GPA)</a:t>
            </a:r>
            <a:endParaRPr lang="en-US" sz="1800" dirty="0">
              <a:sym typeface="Wingdings" panose="05000000000000000000" pitchFamily="2" charset="2"/>
            </a:endParaRPr>
          </a:p>
          <a:p>
            <a:pPr marL="742950" lvl="1" indent="-285750"/>
            <a:r>
              <a:rPr lang="en-US" sz="1800" dirty="0">
                <a:sym typeface="Wingdings" panose="05000000000000000000" pitchFamily="2" charset="2"/>
              </a:rPr>
              <a:t>GRE </a:t>
            </a:r>
            <a:r>
              <a:rPr lang="en-US" sz="1800" dirty="0" smtClean="0">
                <a:sym typeface="Wingdings" panose="05000000000000000000" pitchFamily="2" charset="2"/>
              </a:rPr>
              <a:t>scores</a:t>
            </a:r>
          </a:p>
          <a:p>
            <a:pPr marL="742950" lvl="1" indent="-285750"/>
            <a:r>
              <a:rPr lang="en-US" sz="1800" dirty="0" smtClean="0">
                <a:sym typeface="Wingdings" panose="05000000000000000000" pitchFamily="2" charset="2"/>
              </a:rPr>
              <a:t>TOEFL total and/or section scores</a:t>
            </a:r>
            <a:endParaRPr lang="en-US" sz="1800" dirty="0">
              <a:sym typeface="Wingdings" panose="05000000000000000000" pitchFamily="2" charset="2"/>
            </a:endParaRPr>
          </a:p>
          <a:p>
            <a:pPr marL="742950" lvl="1" indent="-285750"/>
            <a:r>
              <a:rPr lang="en-US" sz="1800" dirty="0" smtClean="0">
                <a:sym typeface="Wingdings" panose="05000000000000000000" pitchFamily="2" charset="2"/>
              </a:rPr>
              <a:t>Years </a:t>
            </a:r>
            <a:r>
              <a:rPr lang="en-US" sz="1800" dirty="0" smtClean="0">
                <a:sym typeface="Wingdings" panose="05000000000000000000" pitchFamily="2" charset="2"/>
              </a:rPr>
              <a:t>of work </a:t>
            </a:r>
            <a:r>
              <a:rPr lang="en-US" sz="1800" dirty="0">
                <a:sym typeface="Wingdings" panose="05000000000000000000" pitchFamily="2" charset="2"/>
              </a:rPr>
              <a:t>experience</a:t>
            </a:r>
          </a:p>
          <a:p>
            <a:pPr marL="742950" lvl="1" indent="-285750"/>
            <a:r>
              <a:rPr lang="en-US" sz="1800" dirty="0">
                <a:sym typeface="Wingdings" panose="05000000000000000000" pitchFamily="2" charset="2"/>
              </a:rPr>
              <a:t>Geography</a:t>
            </a:r>
          </a:p>
          <a:p>
            <a:pPr marL="742950" lvl="1" indent="-285750"/>
            <a:r>
              <a:rPr lang="en-US" sz="1800" dirty="0" smtClean="0">
                <a:sym typeface="Wingdings" panose="05000000000000000000" pitchFamily="2" charset="2"/>
              </a:rPr>
              <a:t>Planned date for enrollment</a:t>
            </a:r>
            <a:endParaRPr lang="en-US" sz="1800" dirty="0">
              <a:sym typeface="Wingdings" panose="05000000000000000000" pitchFamily="2" charset="2"/>
            </a:endParaRPr>
          </a:p>
          <a:p>
            <a:pPr marL="0" indent="0">
              <a:buNone/>
            </a:pPr>
            <a:r>
              <a:rPr lang="en-US" sz="2000" b="1" dirty="0">
                <a:sym typeface="Wingdings" panose="05000000000000000000" pitchFamily="2" charset="2"/>
              </a:rPr>
              <a:t>Expand reach</a:t>
            </a:r>
          </a:p>
          <a:p>
            <a:pPr marL="742950" lvl="1" indent="-285750"/>
            <a:r>
              <a:rPr lang="en-US" sz="1800" dirty="0" smtClean="0">
                <a:sym typeface="Wingdings" panose="05000000000000000000" pitchFamily="2" charset="2"/>
              </a:rPr>
              <a:t>Be creative</a:t>
            </a:r>
            <a:r>
              <a:rPr lang="en-US" sz="1800" dirty="0"/>
              <a:t> — </a:t>
            </a:r>
            <a:r>
              <a:rPr lang="en-US" sz="1800" dirty="0" smtClean="0">
                <a:sym typeface="Wingdings" panose="05000000000000000000" pitchFamily="2" charset="2"/>
              </a:rPr>
              <a:t>think </a:t>
            </a:r>
            <a:r>
              <a:rPr lang="en-US" sz="1800" dirty="0">
                <a:sym typeface="Wingdings" panose="05000000000000000000" pitchFamily="2" charset="2"/>
              </a:rPr>
              <a:t>differently</a:t>
            </a:r>
          </a:p>
          <a:p>
            <a:pPr marL="742950" lvl="1" indent="-285750"/>
            <a:r>
              <a:rPr lang="en-US" sz="1800" dirty="0">
                <a:sym typeface="Wingdings" panose="05000000000000000000" pitchFamily="2" charset="2"/>
              </a:rPr>
              <a:t>Search countries with untapped populations of prospects</a:t>
            </a:r>
          </a:p>
          <a:p>
            <a:pPr marL="742950" lvl="1" indent="-285750"/>
            <a:r>
              <a:rPr lang="en-US" sz="1800" dirty="0">
                <a:sym typeface="Wingdings" panose="05000000000000000000" pitchFamily="2" charset="2"/>
              </a:rPr>
              <a:t>Look at non-traditional students</a:t>
            </a:r>
          </a:p>
          <a:p>
            <a:pPr marL="742950" lvl="1" indent="-285750"/>
            <a:r>
              <a:rPr lang="en-US" sz="1800" dirty="0">
                <a:sym typeface="Wingdings" panose="05000000000000000000" pitchFamily="2" charset="2"/>
              </a:rPr>
              <a:t>Determine student populations that are not being targeted</a:t>
            </a:r>
            <a:endParaRPr lang="en-US" sz="1800" b="1" dirty="0">
              <a:sym typeface="Wingdings" panose="05000000000000000000" pitchFamily="2" charset="2"/>
            </a:endParaRPr>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422" y="1189747"/>
            <a:ext cx="9945404" cy="7388833"/>
          </a:xfrm>
          <a:prstGeom prst="rect">
            <a:avLst/>
          </a:prstGeom>
        </p:spPr>
      </p:pic>
      <p:sp>
        <p:nvSpPr>
          <p:cNvPr id="5" name="Title 2"/>
          <p:cNvSpPr txBox="1">
            <a:spLocks/>
          </p:cNvSpPr>
          <p:nvPr/>
        </p:nvSpPr>
        <p:spPr bwMode="auto">
          <a:xfrm>
            <a:off x="348732" y="99389"/>
            <a:ext cx="10515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a:lstStyle>
          <a:p>
            <a:r>
              <a:rPr lang="en-US" b="1" dirty="0" smtClean="0"/>
              <a:t>ONCE YOU HAVE A PLAN</a:t>
            </a:r>
            <a:r>
              <a:rPr lang="en-US" dirty="0" smtClean="0"/>
              <a:t/>
            </a:r>
            <a:br>
              <a:rPr lang="en-US" dirty="0" smtClean="0"/>
            </a:br>
            <a:r>
              <a:rPr lang="en-US" sz="2400" dirty="0" smtClean="0">
                <a:solidFill>
                  <a:srgbClr val="7F2125"/>
                </a:solidFill>
              </a:rPr>
              <a:t>FIND YOUR BEST PROSPECTIVE STUDENTS</a:t>
            </a:r>
            <a:endParaRPr lang="en-US" sz="2400" dirty="0">
              <a:solidFill>
                <a:srgbClr val="7F2125"/>
              </a:solidFill>
            </a:endParaRPr>
          </a:p>
        </p:txBody>
      </p:sp>
    </p:spTree>
    <p:extLst>
      <p:ext uri="{BB962C8B-B14F-4D97-AF65-F5344CB8AC3E}">
        <p14:creationId xmlns:p14="http://schemas.microsoft.com/office/powerpoint/2010/main" val="361245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9676" y="1430565"/>
            <a:ext cx="8367187" cy="4368800"/>
          </a:xfrm>
        </p:spPr>
        <p:txBody>
          <a:bodyPr/>
          <a:lstStyle/>
          <a:p>
            <a:pPr marL="0" lvl="1" indent="0">
              <a:buNone/>
            </a:pPr>
            <a:r>
              <a:rPr lang="en-US" sz="2000" b="1" dirty="0">
                <a:sym typeface="Wingdings" panose="05000000000000000000" pitchFamily="2" charset="2"/>
              </a:rPr>
              <a:t>Identify your ideal </a:t>
            </a:r>
            <a:r>
              <a:rPr lang="en-US" sz="2000" b="1" dirty="0" smtClean="0">
                <a:sym typeface="Wingdings" panose="05000000000000000000" pitchFamily="2" charset="2"/>
              </a:rPr>
              <a:t>candidates with powerful criteria:</a:t>
            </a:r>
            <a:endParaRPr lang="en-US" sz="2000" b="1" dirty="0">
              <a:sym typeface="Wingdings" panose="05000000000000000000" pitchFamily="2" charset="2"/>
            </a:endParaRPr>
          </a:p>
          <a:p>
            <a:pPr marL="285750" indent="-285750"/>
            <a:r>
              <a:rPr lang="en-US" sz="2000" dirty="0" smtClean="0">
                <a:sym typeface="Wingdings" panose="05000000000000000000" pitchFamily="2" charset="2"/>
              </a:rPr>
              <a:t>Utilize </a:t>
            </a:r>
            <a:r>
              <a:rPr lang="en-US" sz="2000" dirty="0">
                <a:sym typeface="Wingdings" panose="05000000000000000000" pitchFamily="2" charset="2"/>
              </a:rPr>
              <a:t>score </a:t>
            </a:r>
            <a:r>
              <a:rPr lang="en-US" sz="2000" dirty="0" smtClean="0">
                <a:sym typeface="Wingdings" panose="05000000000000000000" pitchFamily="2" charset="2"/>
              </a:rPr>
              <a:t>bands.</a:t>
            </a:r>
            <a:endParaRPr lang="en-US" sz="2000" dirty="0">
              <a:sym typeface="Wingdings" panose="05000000000000000000" pitchFamily="2" charset="2"/>
            </a:endParaRPr>
          </a:p>
          <a:p>
            <a:pPr marL="285750" indent="-285750"/>
            <a:r>
              <a:rPr lang="en-US" sz="2000" dirty="0">
                <a:sym typeface="Wingdings" panose="05000000000000000000" pitchFamily="2" charset="2"/>
              </a:rPr>
              <a:t>Choose test date ranges that indicate active pursuit of continuing </a:t>
            </a:r>
            <a:r>
              <a:rPr lang="en-US" sz="2000" dirty="0" smtClean="0">
                <a:sym typeface="Wingdings" panose="05000000000000000000" pitchFamily="2" charset="2"/>
              </a:rPr>
              <a:t>education.</a:t>
            </a:r>
            <a:endParaRPr lang="en-US" sz="2000" dirty="0">
              <a:sym typeface="Wingdings" panose="05000000000000000000" pitchFamily="2" charset="2"/>
            </a:endParaRPr>
          </a:p>
          <a:p>
            <a:pPr marL="285750" indent="-285750"/>
            <a:r>
              <a:rPr lang="en-US" sz="2000" dirty="0">
                <a:sym typeface="Wingdings" panose="05000000000000000000" pitchFamily="2" charset="2"/>
              </a:rPr>
              <a:t>Geotarget to support road shows, local events, specific cities within target </a:t>
            </a:r>
            <a:r>
              <a:rPr lang="en-US" sz="2000" dirty="0" smtClean="0">
                <a:sym typeface="Wingdings" panose="05000000000000000000" pitchFamily="2" charset="2"/>
              </a:rPr>
              <a:t>countries.</a:t>
            </a:r>
            <a:endParaRPr lang="en-US" sz="2000" dirty="0">
              <a:sym typeface="Wingdings" panose="05000000000000000000" pitchFamily="2" charset="2"/>
            </a:endParaRPr>
          </a:p>
          <a:p>
            <a:pPr marL="285750" indent="-285750"/>
            <a:r>
              <a:rPr lang="en-US" sz="2000" dirty="0"/>
              <a:t>Use </a:t>
            </a:r>
            <a:r>
              <a:rPr lang="en-US" sz="2000" dirty="0" smtClean="0"/>
              <a:t>intended graduate major </a:t>
            </a:r>
            <a:r>
              <a:rPr lang="en-US" sz="2000" dirty="0"/>
              <a:t>to ensure you receive </a:t>
            </a:r>
            <a:r>
              <a:rPr lang="en-US" sz="2000" dirty="0" smtClean="0"/>
              <a:t>names of </a:t>
            </a:r>
            <a:r>
              <a:rPr lang="en-US" sz="2000" dirty="0"/>
              <a:t>students who are interested in the programs you offer.</a:t>
            </a:r>
          </a:p>
          <a:p>
            <a:pPr lvl="1">
              <a:buFont typeface="Courier New" panose="02070309020205020404" pitchFamily="49" charset="0"/>
              <a:buChar char="o"/>
            </a:pPr>
            <a:r>
              <a:rPr lang="en-US" sz="1800" dirty="0">
                <a:sym typeface="Wingdings" panose="05000000000000000000" pitchFamily="2" charset="2"/>
              </a:rPr>
              <a:t>Don’t limit search based </a:t>
            </a:r>
            <a:r>
              <a:rPr lang="en-US" sz="1800" dirty="0" smtClean="0">
                <a:sym typeface="Wingdings" panose="05000000000000000000" pitchFamily="2" charset="2"/>
              </a:rPr>
              <a:t>only on </a:t>
            </a:r>
            <a:r>
              <a:rPr lang="en-US" sz="1800" dirty="0">
                <a:sym typeface="Wingdings" panose="05000000000000000000" pitchFamily="2" charset="2"/>
              </a:rPr>
              <a:t>majors that have a 1:1 </a:t>
            </a:r>
            <a:r>
              <a:rPr lang="en-US" sz="1800" dirty="0" smtClean="0">
                <a:sym typeface="Wingdings" panose="05000000000000000000" pitchFamily="2" charset="2"/>
              </a:rPr>
              <a:t>correlation</a:t>
            </a:r>
            <a:r>
              <a:rPr lang="en-US" sz="1800" dirty="0"/>
              <a:t> — </a:t>
            </a:r>
            <a:r>
              <a:rPr lang="en-US" sz="1800" dirty="0" smtClean="0">
                <a:sym typeface="Wingdings" panose="05000000000000000000" pitchFamily="2" charset="2"/>
              </a:rPr>
              <a:t>i</a:t>
            </a:r>
            <a:r>
              <a:rPr lang="en-US" sz="1800" dirty="0" smtClean="0"/>
              <a:t>nclude </a:t>
            </a:r>
            <a:r>
              <a:rPr lang="en-US" sz="1800" dirty="0"/>
              <a:t>all majors that are related to or covered by the programs for which you are recruiting.</a:t>
            </a:r>
          </a:p>
          <a:p>
            <a:pPr lvl="1">
              <a:buFont typeface="Courier New" panose="02070309020205020404" pitchFamily="49" charset="0"/>
              <a:buChar char="o"/>
            </a:pPr>
            <a:r>
              <a:rPr lang="en-US" sz="1800" dirty="0">
                <a:sym typeface="Wingdings" panose="05000000000000000000" pitchFamily="2" charset="2"/>
              </a:rPr>
              <a:t>Don’t be afraid of undecided or students who didn’t </a:t>
            </a:r>
            <a:r>
              <a:rPr lang="en-US" sz="1800" dirty="0" smtClean="0">
                <a:sym typeface="Wingdings" panose="05000000000000000000" pitchFamily="2" charset="2"/>
              </a:rPr>
              <a:t>respond</a:t>
            </a:r>
            <a:r>
              <a:rPr lang="en-US" sz="1800" dirty="0"/>
              <a:t> — </a:t>
            </a:r>
            <a:r>
              <a:rPr lang="en-US" sz="1800" dirty="0" smtClean="0">
                <a:sym typeface="Wingdings" panose="05000000000000000000" pitchFamily="2" charset="2"/>
              </a:rPr>
              <a:t>hearing </a:t>
            </a:r>
            <a:r>
              <a:rPr lang="en-US" sz="1800" dirty="0">
                <a:sym typeface="Wingdings" panose="05000000000000000000" pitchFamily="2" charset="2"/>
              </a:rPr>
              <a:t>from your program may be </a:t>
            </a:r>
            <a:r>
              <a:rPr lang="en-US" sz="1800" dirty="0" smtClean="0">
                <a:sym typeface="Wingdings" panose="05000000000000000000" pitchFamily="2" charset="2"/>
              </a:rPr>
              <a:t>just the </a:t>
            </a:r>
            <a:r>
              <a:rPr lang="en-US" sz="1800" dirty="0">
                <a:sym typeface="Wingdings" panose="05000000000000000000" pitchFamily="2" charset="2"/>
              </a:rPr>
              <a:t>catalyst prospects </a:t>
            </a:r>
            <a:r>
              <a:rPr lang="en-US" sz="1800" dirty="0" smtClean="0">
                <a:sym typeface="Wingdings" panose="05000000000000000000" pitchFamily="2" charset="2"/>
              </a:rPr>
              <a:t>need.</a:t>
            </a:r>
            <a:endParaRPr lang="en-US" sz="1800"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28</a:t>
            </a:fld>
            <a:endParaRPr lang="en-US" dirty="0"/>
          </a:p>
        </p:txBody>
      </p:sp>
      <p:sp>
        <p:nvSpPr>
          <p:cNvPr id="6" name="Title 2"/>
          <p:cNvSpPr>
            <a:spLocks noGrp="1"/>
          </p:cNvSpPr>
          <p:nvPr>
            <p:ph type="title"/>
          </p:nvPr>
        </p:nvSpPr>
        <p:spPr>
          <a:xfrm>
            <a:off x="481263" y="191661"/>
            <a:ext cx="10515600" cy="1022350"/>
          </a:xfrm>
        </p:spPr>
        <p:txBody>
          <a:bodyPr/>
          <a:lstStyle/>
          <a:p>
            <a:r>
              <a:rPr lang="en-US" b="1" dirty="0" smtClean="0"/>
              <a:t>ONCE YOU HAVE A PLAN</a:t>
            </a:r>
            <a:r>
              <a:rPr lang="en-US" dirty="0" smtClean="0"/>
              <a:t/>
            </a:r>
            <a:br>
              <a:rPr lang="en-US" dirty="0" smtClean="0"/>
            </a:br>
            <a:r>
              <a:rPr lang="en-US" sz="2400" dirty="0" smtClean="0">
                <a:solidFill>
                  <a:srgbClr val="7F2125"/>
                </a:solidFill>
              </a:rPr>
              <a:t>FIND YOUR BEST PROSPECTIVE STUDENTS</a:t>
            </a:r>
            <a:endParaRPr lang="en-US" sz="2400" dirty="0">
              <a:solidFill>
                <a:srgbClr val="7F2125"/>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371" y="997456"/>
            <a:ext cx="5519618" cy="64171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992" y="3332261"/>
            <a:ext cx="777510" cy="1988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601" y="3023867"/>
            <a:ext cx="777510" cy="198879"/>
          </a:xfrm>
          <a:prstGeom prst="rect">
            <a:avLst/>
          </a:prstGeom>
        </p:spPr>
      </p:pic>
    </p:spTree>
    <p:extLst>
      <p:ext uri="{BB962C8B-B14F-4D97-AF65-F5344CB8AC3E}">
        <p14:creationId xmlns:p14="http://schemas.microsoft.com/office/powerpoint/2010/main" val="410891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694" y="2186227"/>
            <a:ext cx="4265414" cy="4959016"/>
          </a:xfrm>
          <a:prstGeom prst="rect">
            <a:avLst/>
          </a:prstGeom>
        </p:spPr>
      </p:pic>
      <p:sp>
        <p:nvSpPr>
          <p:cNvPr id="5" name="Title 2"/>
          <p:cNvSpPr>
            <a:spLocks noGrp="1"/>
          </p:cNvSpPr>
          <p:nvPr>
            <p:ph type="title"/>
          </p:nvPr>
        </p:nvSpPr>
        <p:spPr>
          <a:xfrm>
            <a:off x="429126" y="179388"/>
            <a:ext cx="10515600" cy="1022350"/>
          </a:xfrm>
        </p:spPr>
        <p:txBody>
          <a:bodyPr/>
          <a:lstStyle/>
          <a:p>
            <a:r>
              <a:rPr lang="en-US" b="1" dirty="0" smtClean="0"/>
              <a:t>ONCE YOU HAVE A PLAN</a:t>
            </a:r>
            <a:r>
              <a:rPr lang="en-US" dirty="0" smtClean="0"/>
              <a:t/>
            </a:r>
            <a:br>
              <a:rPr lang="en-US" dirty="0" smtClean="0"/>
            </a:br>
            <a:r>
              <a:rPr lang="en-US" sz="2400" dirty="0" smtClean="0">
                <a:solidFill>
                  <a:srgbClr val="7F2125"/>
                </a:solidFill>
              </a:rPr>
              <a:t>FIND YOUR BEST PROSPECTIVE STUDENTS</a:t>
            </a:r>
            <a:endParaRPr lang="en-US" sz="2400" dirty="0">
              <a:solidFill>
                <a:srgbClr val="7F2125"/>
              </a:solidFill>
            </a:endParaRPr>
          </a:p>
        </p:txBody>
      </p:sp>
      <p:sp>
        <p:nvSpPr>
          <p:cNvPr id="3" name="Content Placeholder 2"/>
          <p:cNvSpPr>
            <a:spLocks noGrp="1"/>
          </p:cNvSpPr>
          <p:nvPr>
            <p:ph idx="1"/>
          </p:nvPr>
        </p:nvSpPr>
        <p:spPr>
          <a:xfrm>
            <a:off x="429126" y="1344707"/>
            <a:ext cx="9134755" cy="5225957"/>
          </a:xfrm>
        </p:spPr>
        <p:txBody>
          <a:bodyPr/>
          <a:lstStyle/>
          <a:p>
            <a:pPr marL="285750" indent="-285750"/>
            <a:r>
              <a:rPr lang="en-US" sz="2000" dirty="0"/>
              <a:t>Adjust search criteria rather than using the </a:t>
            </a:r>
            <a:r>
              <a:rPr lang="en-US" sz="2000" dirty="0" smtClean="0"/>
              <a:t>“Limit” </a:t>
            </a:r>
            <a:r>
              <a:rPr lang="en-US" sz="2000" dirty="0"/>
              <a:t>option when ordering to </a:t>
            </a:r>
            <a:r>
              <a:rPr lang="en-US" sz="2000" dirty="0" smtClean="0"/>
              <a:t>increase </a:t>
            </a:r>
            <a:r>
              <a:rPr lang="en-US" sz="2000" dirty="0"/>
              <a:t>number of </a:t>
            </a:r>
            <a:r>
              <a:rPr lang="en-US" sz="2000" dirty="0" smtClean="0"/>
              <a:t>names.</a:t>
            </a:r>
            <a:endParaRPr lang="en-US" sz="2000" dirty="0"/>
          </a:p>
          <a:p>
            <a:pPr marL="285750" indent="-285750"/>
            <a:r>
              <a:rPr lang="en-US" sz="2000" dirty="0" smtClean="0">
                <a:sym typeface="Wingdings" panose="05000000000000000000" pitchFamily="2" charset="2"/>
              </a:rPr>
              <a:t>Once </a:t>
            </a:r>
            <a:r>
              <a:rPr lang="en-US" sz="2000" dirty="0">
                <a:sym typeface="Wingdings" panose="05000000000000000000" pitchFamily="2" charset="2"/>
              </a:rPr>
              <a:t>you’ve purchased a list, they’re yours to use and </a:t>
            </a:r>
            <a:r>
              <a:rPr lang="en-US" sz="2000" dirty="0" smtClean="0">
                <a:sym typeface="Wingdings" panose="05000000000000000000" pitchFamily="2" charset="2"/>
              </a:rPr>
              <a:t>reuse so reach out first</a:t>
            </a:r>
            <a:br>
              <a:rPr lang="en-US" sz="2000" dirty="0" smtClean="0">
                <a:sym typeface="Wingdings" panose="05000000000000000000" pitchFamily="2" charset="2"/>
              </a:rPr>
            </a:br>
            <a:r>
              <a:rPr lang="en-US" sz="2000" dirty="0" smtClean="0">
                <a:sym typeface="Wingdings" panose="05000000000000000000" pitchFamily="2" charset="2"/>
              </a:rPr>
              <a:t>and often.</a:t>
            </a:r>
          </a:p>
          <a:p>
            <a:pPr marL="285750" indent="-285750"/>
            <a:r>
              <a:rPr lang="en-US" sz="2000" dirty="0" smtClean="0">
                <a:sym typeface="Wingdings" panose="05000000000000000000" pitchFamily="2" charset="2"/>
              </a:rPr>
              <a:t>Keep </a:t>
            </a:r>
            <a:r>
              <a:rPr lang="en-US" sz="2000" dirty="0">
                <a:sym typeface="Wingdings" panose="05000000000000000000" pitchFamily="2" charset="2"/>
              </a:rPr>
              <a:t>the funnel </a:t>
            </a:r>
            <a:r>
              <a:rPr lang="en-US" sz="2000" dirty="0" smtClean="0">
                <a:sym typeface="Wingdings" panose="05000000000000000000" pitchFamily="2" charset="2"/>
              </a:rPr>
              <a:t>fresh.</a:t>
            </a:r>
            <a:endParaRPr lang="en-US" sz="2000" dirty="0">
              <a:sym typeface="Wingdings" panose="05000000000000000000" pitchFamily="2" charset="2"/>
            </a:endParaRPr>
          </a:p>
          <a:p>
            <a:pPr lvl="1">
              <a:buFont typeface="Courier New" panose="02070309020205020404" pitchFamily="49" charset="0"/>
              <a:buChar char="o"/>
            </a:pPr>
            <a:r>
              <a:rPr lang="en-US" sz="1800" dirty="0"/>
              <a:t>Use recurring order option </a:t>
            </a:r>
            <a:r>
              <a:rPr lang="en-US" sz="1800" dirty="0" smtClean="0"/>
              <a:t>or order bimonthly or quarterly </a:t>
            </a:r>
            <a:r>
              <a:rPr lang="en-US" sz="1800" dirty="0"/>
              <a:t>throughout the year — get new names on </a:t>
            </a:r>
            <a:r>
              <a:rPr lang="en-US" sz="1800" b="1" dirty="0" smtClean="0"/>
              <a:t>your</a:t>
            </a:r>
            <a:r>
              <a:rPr lang="en-US" sz="1800" dirty="0" smtClean="0"/>
              <a:t> schedule.</a:t>
            </a:r>
            <a:endParaRPr lang="en-US" sz="1800" dirty="0"/>
          </a:p>
          <a:p>
            <a:pPr marL="285750" indent="-285750"/>
            <a:r>
              <a:rPr lang="en-US" sz="2000" dirty="0" smtClean="0">
                <a:sym typeface="Wingdings" panose="05000000000000000000" pitchFamily="2" charset="2"/>
              </a:rPr>
              <a:t>Engage </a:t>
            </a:r>
            <a:r>
              <a:rPr lang="en-US" sz="2000" dirty="0">
                <a:sym typeface="Wingdings" panose="05000000000000000000" pitchFamily="2" charset="2"/>
              </a:rPr>
              <a:t>with students quickly after </a:t>
            </a:r>
            <a:r>
              <a:rPr lang="en-US" sz="2000" dirty="0" smtClean="0">
                <a:sym typeface="Wingdings" panose="05000000000000000000" pitchFamily="2" charset="2"/>
              </a:rPr>
              <a:t>acquiring the </a:t>
            </a:r>
            <a:r>
              <a:rPr lang="en-US" sz="2000" dirty="0">
                <a:sym typeface="Wingdings" panose="05000000000000000000" pitchFamily="2" charset="2"/>
              </a:rPr>
              <a:t>search </a:t>
            </a:r>
            <a:r>
              <a:rPr lang="en-US" sz="2000" dirty="0" smtClean="0">
                <a:sym typeface="Wingdings" panose="05000000000000000000" pitchFamily="2" charset="2"/>
              </a:rPr>
              <a:t>list.</a:t>
            </a:r>
            <a:endParaRPr lang="en-US" sz="2000" dirty="0">
              <a:sym typeface="Wingdings" panose="05000000000000000000" pitchFamily="2" charset="2"/>
            </a:endParaRPr>
          </a:p>
          <a:p>
            <a:pPr marL="285750" indent="-285750"/>
            <a:r>
              <a:rPr lang="en-US" sz="2000" dirty="0">
                <a:sym typeface="Wingdings" panose="05000000000000000000" pitchFamily="2" charset="2"/>
              </a:rPr>
              <a:t>Nurture those </a:t>
            </a:r>
            <a:r>
              <a:rPr lang="en-US" sz="2000" dirty="0" smtClean="0">
                <a:sym typeface="Wingdings" panose="05000000000000000000" pitchFamily="2" charset="2"/>
              </a:rPr>
              <a:t>students who have engaged.</a:t>
            </a:r>
            <a:endParaRPr lang="en-US" sz="2000" dirty="0">
              <a:sym typeface="Wingdings" panose="05000000000000000000" pitchFamily="2" charset="2"/>
            </a:endParaRPr>
          </a:p>
          <a:p>
            <a:pPr marL="285750" indent="-285750"/>
            <a:r>
              <a:rPr lang="en-US" sz="2000" dirty="0">
                <a:sym typeface="Wingdings" panose="05000000000000000000" pitchFamily="2" charset="2"/>
              </a:rPr>
              <a:t>Track recruitment </a:t>
            </a:r>
            <a:r>
              <a:rPr lang="en-US" sz="2000" dirty="0" smtClean="0">
                <a:sym typeface="Wingdings" panose="05000000000000000000" pitchFamily="2" charset="2"/>
              </a:rPr>
              <a:t>efforts.</a:t>
            </a:r>
          </a:p>
          <a:p>
            <a:pPr lvl="1">
              <a:buFont typeface="Courier New" panose="02070309020205020404" pitchFamily="49" charset="0"/>
              <a:buChar char="o"/>
            </a:pPr>
            <a:r>
              <a:rPr lang="en-US" sz="1800" dirty="0">
                <a:sym typeface="Wingdings" panose="05000000000000000000" pitchFamily="2" charset="2"/>
              </a:rPr>
              <a:t>E</a:t>
            </a:r>
            <a:r>
              <a:rPr lang="en-US" sz="1800" dirty="0" smtClean="0">
                <a:sym typeface="Wingdings" panose="05000000000000000000" pitchFamily="2" charset="2"/>
              </a:rPr>
              <a:t>mploy </a:t>
            </a:r>
            <a:r>
              <a:rPr lang="en-US" sz="1800" dirty="0">
                <a:sym typeface="Wingdings" panose="05000000000000000000" pitchFamily="2" charset="2"/>
              </a:rPr>
              <a:t>tools to track and build communications with highly engaged </a:t>
            </a:r>
            <a:r>
              <a:rPr lang="en-US" sz="1800" dirty="0" smtClean="0">
                <a:sym typeface="Wingdings" panose="05000000000000000000" pitchFamily="2" charset="2"/>
              </a:rPr>
              <a:t>prospects</a:t>
            </a:r>
          </a:p>
          <a:p>
            <a:pPr lvl="1">
              <a:buFont typeface="Courier New" panose="02070309020205020404" pitchFamily="49" charset="0"/>
              <a:buChar char="o"/>
            </a:pPr>
            <a:r>
              <a:rPr lang="en-US" sz="1800" dirty="0" smtClean="0">
                <a:sym typeface="Wingdings" panose="05000000000000000000" pitchFamily="2" charset="2"/>
              </a:rPr>
              <a:t>Add </a:t>
            </a:r>
            <a:r>
              <a:rPr lang="en-US" sz="1800" dirty="0">
                <a:sym typeface="Wingdings" panose="05000000000000000000" pitchFamily="2" charset="2"/>
              </a:rPr>
              <a:t>and change as needed to build the size list you plan to reach out </a:t>
            </a:r>
            <a:r>
              <a:rPr lang="en-US" sz="1800" dirty="0" smtClean="0">
                <a:sym typeface="Wingdings" panose="05000000000000000000" pitchFamily="2" charset="2"/>
              </a:rPr>
              <a:t>to.</a:t>
            </a:r>
            <a:endParaRPr lang="en-US" sz="1800" dirty="0">
              <a:sym typeface="Wingdings" panose="05000000000000000000" pitchFamily="2" charset="2"/>
            </a:endParaRPr>
          </a:p>
          <a:p>
            <a:endParaRPr lang="en-US" dirty="0"/>
          </a:p>
        </p:txBody>
      </p:sp>
    </p:spTree>
    <p:extLst>
      <p:ext uri="{BB962C8B-B14F-4D97-AF65-F5344CB8AC3E}">
        <p14:creationId xmlns:p14="http://schemas.microsoft.com/office/powerpoint/2010/main" val="3585647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22350"/>
          </a:xfrm>
        </p:spPr>
        <p:txBody>
          <a:bodyPr/>
          <a:lstStyle/>
          <a:p>
            <a:r>
              <a:rPr lang="en-US" b="1" dirty="0" smtClean="0"/>
              <a:t>SOME FACTS …</a:t>
            </a:r>
            <a:endParaRPr lang="en-US" b="1" dirty="0"/>
          </a:p>
        </p:txBody>
      </p:sp>
      <p:sp>
        <p:nvSpPr>
          <p:cNvPr id="3" name="Content Placeholder 2"/>
          <p:cNvSpPr>
            <a:spLocks noGrp="1"/>
          </p:cNvSpPr>
          <p:nvPr>
            <p:ph idx="1"/>
          </p:nvPr>
        </p:nvSpPr>
        <p:spPr>
          <a:xfrm>
            <a:off x="838200" y="724639"/>
            <a:ext cx="10515600" cy="5537938"/>
          </a:xfrm>
        </p:spPr>
        <p:txBody>
          <a:bodyPr/>
          <a:lstStyle/>
          <a:p>
            <a:pPr marL="0" indent="0">
              <a:buNone/>
            </a:pPr>
            <a:endParaRPr lang="en-US" sz="1800" dirty="0"/>
          </a:p>
          <a:p>
            <a:r>
              <a:rPr lang="en-US" sz="1800" dirty="0"/>
              <a:t>First-time graduate enrollment decreased 0.1% from Fall 2016 to Fall 2017; however, it increased 2.0% from Fall 2012 to Fall 2017, and increased 2.2% from Fall 2007 to Fall </a:t>
            </a:r>
            <a:r>
              <a:rPr lang="en-US" sz="1800" dirty="0" smtClean="0"/>
              <a:t>2017.</a:t>
            </a:r>
            <a:r>
              <a:rPr lang="en-US" sz="1800" baseline="30000" dirty="0" smtClean="0"/>
              <a:t>1</a:t>
            </a:r>
          </a:p>
          <a:p>
            <a:endParaRPr lang="en-US" sz="800" dirty="0"/>
          </a:p>
          <a:p>
            <a:r>
              <a:rPr lang="en-US" sz="1800" dirty="0"/>
              <a:t>Total graduate enrollment increased by 1.2% for U.S. citizens and permanent </a:t>
            </a:r>
            <a:r>
              <a:rPr lang="en-US" sz="1800" dirty="0" smtClean="0"/>
              <a:t>residents.</a:t>
            </a:r>
            <a:r>
              <a:rPr lang="en-US" sz="1800" baseline="30000" dirty="0" smtClean="0"/>
              <a:t>1</a:t>
            </a:r>
            <a:r>
              <a:rPr lang="en-US" sz="1800" dirty="0" smtClean="0"/>
              <a:t> </a:t>
            </a:r>
          </a:p>
          <a:p>
            <a:endParaRPr lang="en-US" sz="800" dirty="0"/>
          </a:p>
          <a:p>
            <a:r>
              <a:rPr lang="en-US" sz="1800" dirty="0" smtClean="0"/>
              <a:t>“New </a:t>
            </a:r>
            <a:r>
              <a:rPr lang="en-US" sz="1800" dirty="0"/>
              <a:t>enrollments of international students fell by 6.6 percent at American universities in academic year </a:t>
            </a:r>
            <a:r>
              <a:rPr lang="en-US" sz="1800" dirty="0" smtClean="0"/>
              <a:t>2017–18 </a:t>
            </a:r>
            <a:r>
              <a:rPr lang="en-US" sz="1800" dirty="0"/>
              <a:t>compared to the year before, marking the second straight year in declines in new enrollments, according to new data from the annual Open Doors survey</a:t>
            </a:r>
            <a:r>
              <a:rPr lang="en-US" sz="1800" dirty="0" smtClean="0"/>
              <a:t>.” </a:t>
            </a:r>
            <a:r>
              <a:rPr lang="en-US" sz="1800" baseline="30000" dirty="0" smtClean="0"/>
              <a:t>2</a:t>
            </a:r>
            <a:endParaRPr lang="en-US" sz="1800" baseline="30000" dirty="0"/>
          </a:p>
          <a:p>
            <a:pPr marL="0" indent="0">
              <a:buNone/>
            </a:pPr>
            <a:endParaRPr lang="en-US" sz="900" dirty="0" smtClean="0"/>
          </a:p>
          <a:p>
            <a:r>
              <a:rPr lang="en-US" sz="1800" dirty="0" smtClean="0"/>
              <a:t>The </a:t>
            </a:r>
            <a:r>
              <a:rPr lang="en-US" sz="1800" dirty="0"/>
              <a:t>number of new international students fell by </a:t>
            </a:r>
            <a:r>
              <a:rPr lang="en-US" sz="1800" dirty="0" smtClean="0"/>
              <a:t>6.6% at </a:t>
            </a:r>
            <a:r>
              <a:rPr lang="en-US" sz="1800" dirty="0"/>
              <a:t>U.S. universities in fall </a:t>
            </a:r>
            <a:r>
              <a:rPr lang="en-US" sz="1800" dirty="0" smtClean="0"/>
              <a:t>2017. </a:t>
            </a:r>
            <a:r>
              <a:rPr lang="en-US" sz="1800" baseline="30000" dirty="0" smtClean="0"/>
              <a:t>2</a:t>
            </a:r>
            <a:endParaRPr lang="en-US" sz="900" dirty="0" smtClean="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r>
              <a:rPr lang="en-US" sz="900" dirty="0" smtClean="0"/>
              <a:t>1- CGS </a:t>
            </a:r>
            <a:r>
              <a:rPr lang="en-US" sz="900" dirty="0"/>
              <a:t>Graduate Enrollment and Degrees: 2007 to </a:t>
            </a:r>
            <a:r>
              <a:rPr lang="en-US" sz="900" dirty="0" smtClean="0"/>
              <a:t>2017 </a:t>
            </a:r>
            <a:r>
              <a:rPr lang="en-US" sz="900" dirty="0" smtClean="0">
                <a:hlinkClick r:id="rId3"/>
              </a:rPr>
              <a:t>https</a:t>
            </a:r>
            <a:r>
              <a:rPr lang="en-US" sz="900" dirty="0">
                <a:hlinkClick r:id="rId3"/>
              </a:rPr>
              <a:t>://</a:t>
            </a:r>
            <a:r>
              <a:rPr lang="en-US" sz="900" dirty="0" smtClean="0">
                <a:hlinkClick r:id="rId3"/>
              </a:rPr>
              <a:t>cgsnet.org/ckfinder/userfiles/files/CGS_GED17_Report.pdf</a:t>
            </a:r>
            <a:endParaRPr lang="en-US" sz="900" dirty="0" smtClean="0"/>
          </a:p>
          <a:p>
            <a:pPr marL="0" indent="0">
              <a:buNone/>
            </a:pPr>
            <a:r>
              <a:rPr lang="en-US" sz="900" dirty="0" smtClean="0"/>
              <a:t>2- “Redden, Elizabeth. (November 13, 2018). </a:t>
            </a:r>
            <a:r>
              <a:rPr lang="en-US" sz="900" i="1" dirty="0" smtClean="0"/>
              <a:t>New </a:t>
            </a:r>
            <a:r>
              <a:rPr lang="en-US" sz="900" i="1" dirty="0"/>
              <a:t>International Enrollments Decline </a:t>
            </a:r>
            <a:r>
              <a:rPr lang="en-US" sz="900" i="1" dirty="0" smtClean="0"/>
              <a:t>Again. </a:t>
            </a:r>
            <a:r>
              <a:rPr lang="en-US" sz="900" dirty="0" smtClean="0"/>
              <a:t>Retrieved from </a:t>
            </a:r>
            <a:r>
              <a:rPr lang="en-US" sz="900" dirty="0" smtClean="0">
                <a:hlinkClick r:id="rId4"/>
              </a:rPr>
              <a:t> https</a:t>
            </a:r>
            <a:r>
              <a:rPr lang="en-US" sz="900" dirty="0">
                <a:hlinkClick r:id="rId4"/>
              </a:rPr>
              <a:t>://</a:t>
            </a:r>
            <a:r>
              <a:rPr lang="en-US" sz="900" dirty="0" smtClean="0">
                <a:hlinkClick r:id="rId4"/>
              </a:rPr>
              <a:t>www.insidehighered.com/news/2018/11/13/new-international-student-enrollments-continue-decline-us-universities</a:t>
            </a:r>
            <a:r>
              <a:rPr lang="en-US" sz="900" dirty="0" smtClean="0"/>
              <a:t> </a:t>
            </a:r>
            <a:endParaRPr lang="en-US" sz="900"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a:t>
            </a:fld>
            <a:endParaRPr lang="en-US" dirty="0"/>
          </a:p>
        </p:txBody>
      </p:sp>
    </p:spTree>
    <p:extLst>
      <p:ext uri="{BB962C8B-B14F-4D97-AF65-F5344CB8AC3E}">
        <p14:creationId xmlns:p14="http://schemas.microsoft.com/office/powerpoint/2010/main" val="3710552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26" y="202794"/>
            <a:ext cx="10515600" cy="1022350"/>
          </a:xfrm>
        </p:spPr>
        <p:txBody>
          <a:bodyPr/>
          <a:lstStyle/>
          <a:p>
            <a:r>
              <a:rPr lang="en-US" b="1" dirty="0" smtClean="0"/>
              <a:t>YOU’VE FOUND YOUR STUDENTS</a:t>
            </a:r>
            <a:r>
              <a:rPr lang="en-US" dirty="0" smtClean="0"/>
              <a:t/>
            </a:r>
            <a:br>
              <a:rPr lang="en-US" dirty="0" smtClean="0"/>
            </a:br>
            <a:r>
              <a:rPr lang="en-US" sz="2400" dirty="0" smtClean="0">
                <a:solidFill>
                  <a:srgbClr val="7F2125"/>
                </a:solidFill>
              </a:rPr>
              <a:t>START COMMUNICATING!</a:t>
            </a:r>
            <a:endParaRPr lang="en-US" sz="2400" dirty="0">
              <a:solidFill>
                <a:srgbClr val="7F2125"/>
              </a:solidFill>
            </a:endParaRPr>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30</a:t>
            </a:fld>
            <a:endParaRPr lang="en-US" dirty="0"/>
          </a:p>
        </p:txBody>
      </p:sp>
      <p:sp>
        <p:nvSpPr>
          <p:cNvPr id="7" name="AutoShape 2" descr="HigherYie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096" y="5174218"/>
            <a:ext cx="2675991" cy="549896"/>
          </a:xfrm>
          <a:prstGeom prst="rect">
            <a:avLst/>
          </a:prstGeom>
        </p:spPr>
      </p:pic>
      <p:sp>
        <p:nvSpPr>
          <p:cNvPr id="10" name="Rectangle 9"/>
          <p:cNvSpPr/>
          <p:nvPr/>
        </p:nvSpPr>
        <p:spPr>
          <a:xfrm rot="231203">
            <a:off x="9360602" y="1563671"/>
            <a:ext cx="2125116" cy="877163"/>
          </a:xfrm>
          <a:prstGeom prst="rect">
            <a:avLst/>
          </a:prstGeom>
        </p:spPr>
        <p:txBody>
          <a:bodyPr wrap="square">
            <a:spAutoFit/>
          </a:bodyPr>
          <a:lstStyle/>
          <a:p>
            <a:pPr fontAlgn="base"/>
            <a:r>
              <a:rPr lang="en-US" sz="1700" b="1" dirty="0" smtClean="0">
                <a:solidFill>
                  <a:srgbClr val="0070C0"/>
                </a:solidFill>
                <a:latin typeface="Lato"/>
              </a:rPr>
              <a:t>Optimize </a:t>
            </a:r>
            <a:r>
              <a:rPr lang="en-US" sz="1700" b="1" dirty="0">
                <a:solidFill>
                  <a:srgbClr val="0070C0"/>
                </a:solidFill>
                <a:latin typeface="Lato"/>
              </a:rPr>
              <a:t>your outreach </a:t>
            </a:r>
            <a:r>
              <a:rPr lang="en-US" sz="1700" b="1" dirty="0" smtClean="0">
                <a:solidFill>
                  <a:srgbClr val="0070C0"/>
                </a:solidFill>
                <a:latin typeface="Lato"/>
              </a:rPr>
              <a:t>with</a:t>
            </a:r>
            <a:br>
              <a:rPr lang="en-US" sz="1700" b="1" dirty="0" smtClean="0">
                <a:solidFill>
                  <a:srgbClr val="0070C0"/>
                </a:solidFill>
                <a:latin typeface="Lato"/>
              </a:rPr>
            </a:br>
            <a:r>
              <a:rPr lang="en-US" sz="1700" b="1" dirty="0" smtClean="0">
                <a:solidFill>
                  <a:srgbClr val="0070C0"/>
                </a:solidFill>
                <a:latin typeface="Lato"/>
              </a:rPr>
              <a:t>unique solutions!</a:t>
            </a:r>
            <a:endParaRPr lang="en-US" sz="1700" b="0" i="0" dirty="0">
              <a:solidFill>
                <a:srgbClr val="969696"/>
              </a:solidFill>
              <a:effectLst/>
              <a:latin typeface="Lato"/>
            </a:endParaRPr>
          </a:p>
        </p:txBody>
      </p:sp>
      <p:pic>
        <p:nvPicPr>
          <p:cNvPr id="3" name="Picture 2"/>
          <p:cNvPicPr>
            <a:picLocks noChangeAspect="1"/>
          </p:cNvPicPr>
          <p:nvPr/>
        </p:nvPicPr>
        <p:blipFill>
          <a:blip r:embed="rId4"/>
          <a:stretch>
            <a:fillRect/>
          </a:stretch>
        </p:blipFill>
        <p:spPr>
          <a:xfrm>
            <a:off x="0" y="2687495"/>
            <a:ext cx="11097600" cy="230157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9581" y="202794"/>
            <a:ext cx="6364356" cy="6381574"/>
          </a:xfrm>
          <a:prstGeom prst="rect">
            <a:avLst/>
          </a:prstGeom>
        </p:spPr>
      </p:pic>
    </p:spTree>
    <p:extLst>
      <p:ext uri="{BB962C8B-B14F-4D97-AF65-F5344CB8AC3E}">
        <p14:creationId xmlns:p14="http://schemas.microsoft.com/office/powerpoint/2010/main" val="2600413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332" y="426720"/>
            <a:ext cx="5761237" cy="6698075"/>
          </a:xfrm>
          <a:prstGeom prst="rect">
            <a:avLst/>
          </a:prstGeom>
        </p:spPr>
      </p:pic>
      <p:sp>
        <p:nvSpPr>
          <p:cNvPr id="2" name="TextBox 1"/>
          <p:cNvSpPr txBox="1"/>
          <p:nvPr/>
        </p:nvSpPr>
        <p:spPr>
          <a:xfrm>
            <a:off x="353568" y="426720"/>
            <a:ext cx="11655552" cy="646331"/>
          </a:xfrm>
          <a:prstGeom prst="rect">
            <a:avLst/>
          </a:prstGeom>
          <a:noFill/>
        </p:spPr>
        <p:txBody>
          <a:bodyPr wrap="square" rtlCol="0">
            <a:spAutoFit/>
          </a:bodyPr>
          <a:lstStyle/>
          <a:p>
            <a:endParaRPr lang="en-US" b="1" dirty="0"/>
          </a:p>
          <a:p>
            <a:endParaRPr lang="en-US" b="1" dirty="0"/>
          </a:p>
        </p:txBody>
      </p:sp>
      <p:sp>
        <p:nvSpPr>
          <p:cNvPr id="5" name="Content Placeholder 4"/>
          <p:cNvSpPr>
            <a:spLocks noGrp="1"/>
          </p:cNvSpPr>
          <p:nvPr>
            <p:ph idx="1"/>
          </p:nvPr>
        </p:nvSpPr>
        <p:spPr>
          <a:xfrm>
            <a:off x="3288047" y="2072987"/>
            <a:ext cx="5635650" cy="4368800"/>
          </a:xfrm>
        </p:spPr>
        <p:txBody>
          <a:bodyPr/>
          <a:lstStyle/>
          <a:p>
            <a:pPr marL="0" indent="0" defTabSz="584200">
              <a:spcBef>
                <a:spcPts val="700"/>
              </a:spcBef>
              <a:buNone/>
              <a:defRPr sz="3500">
                <a:solidFill>
                  <a:srgbClr val="2E3B47"/>
                </a:solidFill>
                <a:latin typeface="Avenir Heavy"/>
                <a:ea typeface="Avenir Heavy"/>
                <a:cs typeface="Avenir Heavy"/>
                <a:sym typeface="Avenir Heavy"/>
              </a:defRPr>
            </a:pPr>
            <a:r>
              <a:rPr lang="en-US" sz="2400" b="1" dirty="0">
                <a:latin typeface="Verdana" panose="020B0604030504040204" pitchFamily="34" charset="0"/>
              </a:rPr>
              <a:t>Ayo Strange</a:t>
            </a:r>
            <a:r>
              <a:rPr lang="en-US" sz="1800" dirty="0">
                <a:latin typeface="Verdana" panose="020B0604030504040204" pitchFamily="34" charset="0"/>
              </a:rPr>
              <a:t/>
            </a:r>
            <a:br>
              <a:rPr lang="en-US" sz="1800" dirty="0">
                <a:latin typeface="Verdana" panose="020B0604030504040204" pitchFamily="34" charset="0"/>
              </a:rPr>
            </a:br>
            <a:r>
              <a:rPr lang="en-US" sz="1800" dirty="0">
                <a:latin typeface="Verdana" panose="020B0604030504040204" pitchFamily="34" charset="0"/>
                <a:sym typeface="Avenir Light"/>
              </a:rPr>
              <a:t>Director, Higher Education Institutional Sales</a:t>
            </a:r>
            <a:br>
              <a:rPr lang="en-US" sz="1800" dirty="0">
                <a:latin typeface="Verdana" panose="020B0604030504040204" pitchFamily="34" charset="0"/>
                <a:sym typeface="Avenir Light"/>
              </a:rPr>
            </a:br>
            <a:r>
              <a:rPr lang="en-US" sz="1800" dirty="0">
                <a:latin typeface="Verdana" panose="020B0604030504040204" pitchFamily="34" charset="0"/>
                <a:sym typeface="Avenir Light"/>
              </a:rPr>
              <a:t>Educational Testing Services (ETS</a:t>
            </a:r>
            <a:r>
              <a:rPr lang="en-US" sz="1800" dirty="0" smtClean="0">
                <a:latin typeface="Verdana" panose="020B0604030504040204" pitchFamily="34" charset="0"/>
                <a:sym typeface="Avenir Light"/>
              </a:rPr>
              <a:t>)</a:t>
            </a:r>
          </a:p>
          <a:p>
            <a:pPr marL="0" indent="0" defTabSz="584200">
              <a:spcBef>
                <a:spcPts val="700"/>
              </a:spcBef>
              <a:buNone/>
              <a:defRPr sz="3500">
                <a:solidFill>
                  <a:srgbClr val="2E3B47"/>
                </a:solidFill>
                <a:latin typeface="Avenir Heavy"/>
                <a:ea typeface="Avenir Heavy"/>
                <a:cs typeface="Avenir Heavy"/>
                <a:sym typeface="Avenir Heavy"/>
              </a:defRPr>
            </a:pPr>
            <a:r>
              <a:rPr lang="en-US" sz="1800" b="1" dirty="0" smtClean="0">
                <a:latin typeface="Verdana" panose="020B0604030504040204" pitchFamily="34" charset="0"/>
                <a:sym typeface="Avenir Light"/>
                <a:hlinkClick r:id="rId4"/>
              </a:rPr>
              <a:t>astrange@ets.org</a:t>
            </a:r>
            <a:endParaRPr lang="en-US" sz="1800" b="1" dirty="0" smtClean="0">
              <a:latin typeface="Verdana" panose="020B0604030504040204" pitchFamily="34" charset="0"/>
              <a:sym typeface="Avenir Light"/>
            </a:endParaRPr>
          </a:p>
          <a:p>
            <a:pPr marL="0" indent="0" defTabSz="584200">
              <a:spcBef>
                <a:spcPts val="700"/>
              </a:spcBef>
              <a:buNone/>
              <a:defRPr sz="3500">
                <a:solidFill>
                  <a:srgbClr val="2E3B47"/>
                </a:solidFill>
                <a:latin typeface="Avenir Heavy"/>
                <a:ea typeface="Avenir Heavy"/>
                <a:cs typeface="Avenir Heavy"/>
                <a:sym typeface="Avenir Heavy"/>
              </a:defRPr>
            </a:pPr>
            <a:r>
              <a:rPr lang="en-US" sz="1800" b="1" dirty="0" smtClean="0">
                <a:latin typeface="Verdana" panose="020B0604030504040204" pitchFamily="34" charset="0"/>
                <a:sym typeface="Avenir Light"/>
              </a:rPr>
              <a:t>513-405-2113</a:t>
            </a:r>
            <a:endParaRPr lang="en-US" sz="1800" b="1" dirty="0">
              <a:latin typeface="Verdana" panose="020B0604030504040204" pitchFamily="34" charset="0"/>
              <a:sym typeface="Avenir Light"/>
            </a:endParaRPr>
          </a:p>
        </p:txBody>
      </p:sp>
      <p:sp>
        <p:nvSpPr>
          <p:cNvPr id="8" name="Rectangle 7"/>
          <p:cNvSpPr/>
          <p:nvPr/>
        </p:nvSpPr>
        <p:spPr>
          <a:xfrm>
            <a:off x="11925827" y="6524180"/>
            <a:ext cx="301685" cy="369332"/>
          </a:xfrm>
          <a:prstGeom prst="rect">
            <a:avLst/>
          </a:prstGeom>
        </p:spPr>
        <p:txBody>
          <a:bodyPr wrap="none">
            <a:spAutoFit/>
          </a:bodyPr>
          <a:lstStyle/>
          <a:p>
            <a:pPr lvl="0" algn="r">
              <a:defRPr/>
            </a:pPr>
            <a:fld id="{79F345DD-8C22-4240-A152-38EAB42D9471}" type="slidenum">
              <a:rPr lang="en-US" smtClean="0">
                <a:solidFill>
                  <a:schemeClr val="bg1">
                    <a:lumMod val="50000"/>
                  </a:schemeClr>
                </a:solidFill>
              </a:rPr>
              <a:pPr lvl="0" algn="r">
                <a:defRPr/>
              </a:pPr>
              <a:t>31</a:t>
            </a:fld>
            <a:endParaRPr lang="en-US" dirty="0">
              <a:solidFill>
                <a:schemeClr val="bg1">
                  <a:lumMod val="50000"/>
                </a:schemeClr>
              </a:solidFill>
            </a:endParaRPr>
          </a:p>
        </p:txBody>
      </p:sp>
      <p:grpSp>
        <p:nvGrpSpPr>
          <p:cNvPr id="11" name="Ayo Strange Photo.jpg"/>
          <p:cNvGrpSpPr/>
          <p:nvPr/>
        </p:nvGrpSpPr>
        <p:grpSpPr>
          <a:xfrm>
            <a:off x="1283722" y="1995164"/>
            <a:ext cx="1887245" cy="2368167"/>
            <a:chOff x="0" y="0"/>
            <a:chExt cx="3480184" cy="4251087"/>
          </a:xfrm>
        </p:grpSpPr>
        <p:pic>
          <p:nvPicPr>
            <p:cNvPr id="12" name="Ayo Strange Photo.jpg" descr="Ayo Strange Photo.jpg"/>
            <p:cNvPicPr>
              <a:picLocks noChangeAspect="1"/>
            </p:cNvPicPr>
            <p:nvPr/>
          </p:nvPicPr>
          <p:blipFill>
            <a:blip r:embed="rId5">
              <a:extLst/>
            </a:blip>
            <a:stretch>
              <a:fillRect/>
            </a:stretch>
          </p:blipFill>
          <p:spPr>
            <a:xfrm>
              <a:off x="215900" y="139700"/>
              <a:ext cx="3048384" cy="3692286"/>
            </a:xfrm>
            <a:prstGeom prst="rect">
              <a:avLst/>
            </a:prstGeom>
            <a:ln w="12700" cap="flat">
              <a:noFill/>
              <a:miter lim="400000"/>
            </a:ln>
            <a:effectLst/>
          </p:spPr>
        </p:pic>
        <p:pic>
          <p:nvPicPr>
            <p:cNvPr id="13" name="Ayo Strange Photo.jpg" descr="Ayo Strange Photo.jpg"/>
            <p:cNvPicPr>
              <a:picLocks noChangeAspect="1"/>
            </p:cNvPicPr>
            <p:nvPr/>
          </p:nvPicPr>
          <p:blipFill>
            <a:blip r:embed="rId6">
              <a:extLst/>
            </a:blip>
            <a:stretch>
              <a:fillRect/>
            </a:stretch>
          </p:blipFill>
          <p:spPr>
            <a:xfrm>
              <a:off x="-1" y="-1"/>
              <a:ext cx="3480186" cy="4251088"/>
            </a:xfrm>
            <a:prstGeom prst="rect">
              <a:avLst/>
            </a:prstGeom>
            <a:ln w="12700" cap="flat">
              <a:noFill/>
              <a:miter lim="400000"/>
            </a:ln>
            <a:effectLst/>
          </p:spPr>
        </p:pic>
      </p:grpSp>
      <p:pic>
        <p:nvPicPr>
          <p:cNvPr id="3074" name="Picture 2" descr="Question Mark, Question, Question Marks, Mark, Symb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43252">
            <a:off x="8874101" y="1611946"/>
            <a:ext cx="831159" cy="13631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83726" y="250708"/>
            <a:ext cx="10515600" cy="1022350"/>
          </a:xfrm>
        </p:spPr>
        <p:txBody>
          <a:bodyPr/>
          <a:lstStyle/>
          <a:p>
            <a:r>
              <a:rPr lang="en-US" b="1" dirty="0" smtClean="0"/>
              <a:t>QUESTIONS</a:t>
            </a:r>
            <a:r>
              <a:rPr lang="en-US" b="1" dirty="0"/>
              <a:t/>
            </a:r>
            <a:br>
              <a:rPr lang="en-US" b="1" dirty="0"/>
            </a:br>
            <a:endParaRPr lang="en-US" dirty="0"/>
          </a:p>
        </p:txBody>
      </p:sp>
      <p:sp>
        <p:nvSpPr>
          <p:cNvPr id="3" name="Slide Number Placeholder 2"/>
          <p:cNvSpPr>
            <a:spLocks noGrp="1"/>
          </p:cNvSpPr>
          <p:nvPr>
            <p:ph type="sldNum" sz="quarter" idx="10"/>
          </p:nvPr>
        </p:nvSpPr>
        <p:spPr/>
        <p:txBody>
          <a:bodyPr/>
          <a:lstStyle/>
          <a:p>
            <a:pPr>
              <a:defRPr/>
            </a:pPr>
            <a:fld id="{D4090CA4-F0BB-44AE-B956-36B9DB324A8E}" type="slidenum">
              <a:rPr lang="en-US" smtClean="0"/>
              <a:pPr>
                <a:defRPr/>
              </a:pPr>
              <a:t>31</a:t>
            </a:fld>
            <a:endParaRPr lang="en-US" dirty="0"/>
          </a:p>
        </p:txBody>
      </p:sp>
      <p:sp>
        <p:nvSpPr>
          <p:cNvPr id="14" name="TextBox 13"/>
          <p:cNvSpPr txBox="1"/>
          <p:nvPr/>
        </p:nvSpPr>
        <p:spPr>
          <a:xfrm>
            <a:off x="1190097" y="6441787"/>
            <a:ext cx="5431971" cy="338554"/>
          </a:xfrm>
          <a:prstGeom prst="rect">
            <a:avLst/>
          </a:prstGeom>
          <a:noFill/>
        </p:spPr>
        <p:txBody>
          <a:bodyPr wrap="square" rtlCol="0">
            <a:spAutoFit/>
          </a:bodyPr>
          <a:lstStyle/>
          <a:p>
            <a:r>
              <a:rPr lang="en-US" sz="800" dirty="0" smtClean="0">
                <a:solidFill>
                  <a:schemeClr val="bg2">
                    <a:lumMod val="25000"/>
                  </a:schemeClr>
                </a:solidFill>
              </a:rPr>
              <a:t>Copyright © 2019 by Educational Testing Service. All rights reserved. ETS, the ETS logo, MEASURING THE POWER OF LEARNING, GRE and TOEFL are registered trademarks of Educational Testing Service (ETS). HIGHERYIELD is a trademark of ETS. 43115</a:t>
            </a:r>
            <a:endParaRPr lang="en-US" sz="800" dirty="0">
              <a:solidFill>
                <a:schemeClr val="bg2">
                  <a:lumMod val="25000"/>
                </a:schemeClr>
              </a:solidFill>
            </a:endParaRPr>
          </a:p>
        </p:txBody>
      </p:sp>
    </p:spTree>
    <p:extLst>
      <p:ext uri="{BB962C8B-B14F-4D97-AF65-F5344CB8AC3E}">
        <p14:creationId xmlns:p14="http://schemas.microsoft.com/office/powerpoint/2010/main" val="3682589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72322"/>
            <a:ext cx="12192000" cy="45162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type="body" idx="1"/>
          </p:nvPr>
        </p:nvSpPr>
        <p:spPr>
          <a:xfrm>
            <a:off x="3657600" y="1986647"/>
            <a:ext cx="7999141" cy="555831"/>
          </a:xfrm>
          <a:ln>
            <a:noFill/>
          </a:ln>
        </p:spPr>
        <p:txBody>
          <a:bodyPr>
            <a:normAutofit fontScale="25000" lnSpcReduction="20000"/>
          </a:bodyPr>
          <a:lstStyle/>
          <a:p>
            <a:pPr marL="0" indent="0">
              <a:lnSpc>
                <a:spcPct val="120000"/>
              </a:lnSpc>
              <a:spcBef>
                <a:spcPts val="0"/>
              </a:spcBef>
              <a:buNone/>
            </a:pPr>
            <a:r>
              <a:rPr lang="en-US" sz="8000" b="1" dirty="0" smtClean="0">
                <a:solidFill>
                  <a:srgbClr val="002262"/>
                </a:solidFill>
              </a:rPr>
              <a:t>WHY </a:t>
            </a:r>
            <a:r>
              <a:rPr lang="en-US" sz="8000" dirty="0" smtClean="0">
                <a:solidFill>
                  <a:srgbClr val="002262"/>
                </a:solidFill>
              </a:rPr>
              <a:t>are best practices </a:t>
            </a:r>
            <a:r>
              <a:rPr lang="en-US" sz="8000" dirty="0">
                <a:solidFill>
                  <a:srgbClr val="002262"/>
                </a:solidFill>
              </a:rPr>
              <a:t>for recruitment so important</a:t>
            </a:r>
            <a:r>
              <a:rPr lang="en-US" sz="8000" dirty="0" smtClean="0">
                <a:solidFill>
                  <a:srgbClr val="002262"/>
                </a:solidFill>
              </a:rPr>
              <a:t>?</a:t>
            </a:r>
            <a:br>
              <a:rPr lang="en-US" sz="8000" dirty="0" smtClean="0">
                <a:solidFill>
                  <a:srgbClr val="002262"/>
                </a:solidFill>
              </a:rPr>
            </a:br>
            <a:endParaRPr lang="en-US" sz="8000" dirty="0">
              <a:solidFill>
                <a:srgbClr val="002262"/>
              </a:solidFill>
              <a:sym typeface="Wingdings" panose="05000000000000000000" pitchFamily="2" charset="2"/>
            </a:endParaRPr>
          </a:p>
          <a:p>
            <a:pPr marL="0" indent="0">
              <a:lnSpc>
                <a:spcPct val="120000"/>
              </a:lnSpc>
              <a:spcBef>
                <a:spcPts val="0"/>
              </a:spcBef>
              <a:buNone/>
            </a:pPr>
            <a:r>
              <a:rPr lang="en-US" sz="8000" b="1" dirty="0" smtClean="0">
                <a:solidFill>
                  <a:srgbClr val="002262"/>
                </a:solidFill>
              </a:rPr>
              <a:t>WHO </a:t>
            </a:r>
            <a:r>
              <a:rPr lang="en-US" sz="8000" dirty="0">
                <a:solidFill>
                  <a:srgbClr val="002262"/>
                </a:solidFill>
              </a:rPr>
              <a:t>do you need to target</a:t>
            </a:r>
            <a:r>
              <a:rPr lang="en-US" sz="8000" dirty="0" smtClean="0">
                <a:solidFill>
                  <a:srgbClr val="002262"/>
                </a:solidFill>
              </a:rPr>
              <a:t>?</a:t>
            </a:r>
            <a:br>
              <a:rPr lang="en-US" sz="8000" dirty="0" smtClean="0">
                <a:solidFill>
                  <a:srgbClr val="002262"/>
                </a:solidFill>
              </a:rPr>
            </a:br>
            <a:endParaRPr lang="en-US" sz="8000" dirty="0" smtClean="0">
              <a:solidFill>
                <a:srgbClr val="002262"/>
              </a:solidFill>
            </a:endParaRPr>
          </a:p>
          <a:p>
            <a:pPr marL="0" indent="0">
              <a:lnSpc>
                <a:spcPct val="120000"/>
              </a:lnSpc>
              <a:spcBef>
                <a:spcPts val="0"/>
              </a:spcBef>
              <a:buNone/>
            </a:pPr>
            <a:r>
              <a:rPr lang="en-US" sz="8000" b="1" dirty="0" smtClean="0">
                <a:solidFill>
                  <a:srgbClr val="002262"/>
                </a:solidFill>
              </a:rPr>
              <a:t>HOW </a:t>
            </a:r>
            <a:r>
              <a:rPr lang="en-US" sz="8000" dirty="0" smtClean="0">
                <a:solidFill>
                  <a:srgbClr val="002262"/>
                </a:solidFill>
              </a:rPr>
              <a:t>are </a:t>
            </a:r>
            <a:r>
              <a:rPr lang="en-US" sz="8000" dirty="0">
                <a:solidFill>
                  <a:srgbClr val="002262"/>
                </a:solidFill>
              </a:rPr>
              <a:t>you going to reach prospective students</a:t>
            </a:r>
            <a:r>
              <a:rPr lang="en-US" sz="8000" dirty="0" smtClean="0">
                <a:solidFill>
                  <a:srgbClr val="002262"/>
                </a:solidFill>
              </a:rPr>
              <a:t>?</a:t>
            </a:r>
            <a:r>
              <a:rPr lang="en-US" sz="8000" dirty="0">
                <a:solidFill>
                  <a:srgbClr val="002262"/>
                </a:solidFill>
              </a:rPr>
              <a:t/>
            </a:r>
            <a:br>
              <a:rPr lang="en-US" sz="8000" dirty="0">
                <a:solidFill>
                  <a:srgbClr val="002262"/>
                </a:solidFill>
              </a:rPr>
            </a:br>
            <a:endParaRPr lang="en-US" sz="8000" dirty="0" smtClean="0">
              <a:solidFill>
                <a:srgbClr val="002262"/>
              </a:solidFill>
            </a:endParaRPr>
          </a:p>
          <a:p>
            <a:pPr marL="0" indent="0">
              <a:lnSpc>
                <a:spcPct val="120000"/>
              </a:lnSpc>
              <a:spcBef>
                <a:spcPts val="0"/>
              </a:spcBef>
              <a:buNone/>
            </a:pPr>
            <a:r>
              <a:rPr lang="en-US" sz="8000" b="1" dirty="0" smtClean="0">
                <a:solidFill>
                  <a:srgbClr val="002262"/>
                </a:solidFill>
                <a:sym typeface="Wingdings" panose="05000000000000000000" pitchFamily="2" charset="2"/>
              </a:rPr>
              <a:t>WHEN </a:t>
            </a:r>
            <a:r>
              <a:rPr lang="en-US" sz="8000" dirty="0" smtClean="0">
                <a:solidFill>
                  <a:srgbClr val="002262"/>
                </a:solidFill>
                <a:sym typeface="Wingdings" panose="05000000000000000000" pitchFamily="2" charset="2"/>
              </a:rPr>
              <a:t>is the </a:t>
            </a:r>
            <a:r>
              <a:rPr lang="en-US" sz="8000" dirty="0">
                <a:solidFill>
                  <a:srgbClr val="002262"/>
                </a:solidFill>
                <a:sym typeface="Wingdings" panose="05000000000000000000" pitchFamily="2" charset="2"/>
              </a:rPr>
              <a:t>best time to reach out</a:t>
            </a:r>
            <a:r>
              <a:rPr lang="en-US" sz="8000" dirty="0" smtClean="0">
                <a:solidFill>
                  <a:srgbClr val="002262"/>
                </a:solidFill>
                <a:sym typeface="Wingdings" panose="05000000000000000000" pitchFamily="2" charset="2"/>
              </a:rPr>
              <a:t>?</a:t>
            </a:r>
          </a:p>
          <a:p>
            <a:pPr marL="0" indent="0">
              <a:lnSpc>
                <a:spcPct val="120000"/>
              </a:lnSpc>
              <a:spcBef>
                <a:spcPts val="0"/>
              </a:spcBef>
              <a:buNone/>
            </a:pPr>
            <a:endParaRPr lang="en-US" sz="8000" dirty="0">
              <a:solidFill>
                <a:srgbClr val="002262"/>
              </a:solidFill>
              <a:sym typeface="Wingdings" panose="05000000000000000000" pitchFamily="2" charset="2"/>
            </a:endParaRPr>
          </a:p>
          <a:p>
            <a:pPr marL="0" indent="0">
              <a:lnSpc>
                <a:spcPct val="120000"/>
              </a:lnSpc>
              <a:spcBef>
                <a:spcPts val="0"/>
              </a:spcBef>
              <a:buNone/>
            </a:pPr>
            <a:r>
              <a:rPr lang="en-US" sz="8000" b="1" dirty="0" smtClean="0">
                <a:solidFill>
                  <a:srgbClr val="002262"/>
                </a:solidFill>
              </a:rPr>
              <a:t>WHAT </a:t>
            </a:r>
            <a:r>
              <a:rPr lang="en-US" sz="8000" dirty="0" smtClean="0">
                <a:solidFill>
                  <a:srgbClr val="002262"/>
                </a:solidFill>
              </a:rPr>
              <a:t>is the most important thing to communicate? </a:t>
            </a:r>
            <a:endParaRPr lang="en-US" sz="8000" dirty="0">
              <a:solidFill>
                <a:srgbClr val="002262"/>
              </a:solidFill>
            </a:endParaRPr>
          </a:p>
          <a:p>
            <a:pPr marL="0" indent="0">
              <a:lnSpc>
                <a:spcPct val="120000"/>
              </a:lnSpc>
              <a:spcBef>
                <a:spcPts val="0"/>
              </a:spcBef>
              <a:buNone/>
            </a:pPr>
            <a:endParaRPr lang="en-US" sz="8000" dirty="0">
              <a:solidFill>
                <a:srgbClr val="002262"/>
              </a:solidFill>
              <a:sym typeface="Wingdings" panose="05000000000000000000" pitchFamily="2" charset="2"/>
            </a:endParaRPr>
          </a:p>
          <a:p>
            <a:pPr marL="0" indent="0">
              <a:lnSpc>
                <a:spcPct val="120000"/>
              </a:lnSpc>
              <a:spcBef>
                <a:spcPts val="0"/>
              </a:spcBef>
              <a:buNone/>
            </a:pPr>
            <a:r>
              <a:rPr lang="en-US" sz="8000" b="1" dirty="0" smtClean="0">
                <a:solidFill>
                  <a:srgbClr val="002262"/>
                </a:solidFill>
              </a:rPr>
              <a:t>NOW </a:t>
            </a:r>
            <a:r>
              <a:rPr lang="en-US" sz="8000" b="1" dirty="0">
                <a:solidFill>
                  <a:srgbClr val="002262"/>
                </a:solidFill>
              </a:rPr>
              <a:t>WHAT? </a:t>
            </a:r>
            <a:r>
              <a:rPr lang="en-US" sz="8000" b="1" dirty="0" smtClean="0">
                <a:solidFill>
                  <a:srgbClr val="002262"/>
                </a:solidFill>
              </a:rPr>
              <a:t/>
            </a:r>
            <a:br>
              <a:rPr lang="en-US" sz="8000" b="1" dirty="0" smtClean="0">
                <a:solidFill>
                  <a:srgbClr val="002262"/>
                </a:solidFill>
              </a:rPr>
            </a:br>
            <a:r>
              <a:rPr lang="en-US" sz="8000" dirty="0" smtClean="0">
                <a:solidFill>
                  <a:srgbClr val="002262"/>
                </a:solidFill>
              </a:rPr>
              <a:t>Measure </a:t>
            </a:r>
            <a:r>
              <a:rPr lang="en-US" sz="8000" dirty="0">
                <a:solidFill>
                  <a:srgbClr val="002262"/>
                </a:solidFill>
              </a:rPr>
              <a:t>your success and reevaluate continuously to make </a:t>
            </a:r>
            <a:r>
              <a:rPr lang="en-US" sz="8000" dirty="0" smtClean="0">
                <a:solidFill>
                  <a:srgbClr val="002262"/>
                </a:solidFill>
              </a:rPr>
              <a:t>improvements.</a:t>
            </a:r>
            <a:r>
              <a:rPr lang="en-US" sz="2400" dirty="0" smtClean="0">
                <a:solidFill>
                  <a:srgbClr val="002262"/>
                </a:solidFill>
              </a:rPr>
              <a:t>.</a:t>
            </a:r>
            <a:r>
              <a:rPr lang="en-US" sz="2400" b="1" dirty="0">
                <a:solidFill>
                  <a:srgbClr val="002262"/>
                </a:solidFill>
              </a:rPr>
              <a:t/>
            </a:r>
            <a:br>
              <a:rPr lang="en-US" sz="2400" b="1" dirty="0">
                <a:solidFill>
                  <a:srgbClr val="002262"/>
                </a:solidFill>
              </a:rPr>
            </a:br>
            <a:endParaRPr lang="en-US" dirty="0">
              <a:solidFill>
                <a:srgbClr val="002262"/>
              </a:solidFill>
            </a:endParaRPr>
          </a:p>
        </p:txBody>
      </p:sp>
      <p:sp>
        <p:nvSpPr>
          <p:cNvPr id="4" name="Title 4"/>
          <p:cNvSpPr txBox="1">
            <a:spLocks/>
          </p:cNvSpPr>
          <p:nvPr/>
        </p:nvSpPr>
        <p:spPr bwMode="auto">
          <a:xfrm>
            <a:off x="0" y="3517579"/>
            <a:ext cx="307658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a:lstStyle>
          <a:p>
            <a:pPr algn="r"/>
            <a:r>
              <a:rPr lang="en-US" sz="3600" b="1" dirty="0" smtClean="0">
                <a:solidFill>
                  <a:srgbClr val="002262"/>
                </a:solidFill>
              </a:rPr>
              <a:t>RECRUITMENT BEST PRACTICES</a:t>
            </a:r>
            <a:r>
              <a:rPr lang="en-US" sz="3000" b="1" dirty="0" smtClean="0">
                <a:solidFill>
                  <a:schemeClr val="bg1"/>
                </a:solidFill>
              </a:rPr>
              <a:t/>
            </a:r>
            <a:br>
              <a:rPr lang="en-US" sz="3000" b="1" dirty="0" smtClean="0">
                <a:solidFill>
                  <a:schemeClr val="bg1"/>
                </a:solidFill>
              </a:rPr>
            </a:br>
            <a:endParaRPr lang="en-US" sz="3000" dirty="0">
              <a:solidFill>
                <a:schemeClr val="bg1"/>
              </a:solidFill>
            </a:endParaRPr>
          </a:p>
        </p:txBody>
      </p:sp>
      <p:sp>
        <p:nvSpPr>
          <p:cNvPr id="6" name="Rectangle 5"/>
          <p:cNvSpPr/>
          <p:nvPr/>
        </p:nvSpPr>
        <p:spPr>
          <a:xfrm>
            <a:off x="3310760" y="2239415"/>
            <a:ext cx="66908" cy="3266443"/>
          </a:xfrm>
          <a:prstGeom prst="rect">
            <a:avLst/>
          </a:prstGeom>
          <a:solidFill>
            <a:srgbClr val="7F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742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2487" y="2696556"/>
            <a:ext cx="7014987" cy="1200329"/>
          </a:xfrm>
          <a:prstGeom prst="rect">
            <a:avLst/>
          </a:prstGeom>
          <a:noFill/>
        </p:spPr>
        <p:txBody>
          <a:bodyPr wrap="square" rtlCol="0">
            <a:spAutoFit/>
          </a:bodyPr>
          <a:lstStyle/>
          <a:p>
            <a:pPr marL="285750" indent="-285750">
              <a:buFont typeface="Arial" panose="020B0604020202020204" pitchFamily="34" charset="0"/>
              <a:buChar char="•"/>
            </a:pPr>
            <a:endParaRPr lang="en-US" b="1" i="1" dirty="0" smtClean="0"/>
          </a:p>
          <a:p>
            <a:r>
              <a:rPr lang="en-US" b="1" i="1" dirty="0"/>
              <a:t/>
            </a:r>
            <a:br>
              <a:rPr lang="en-US" b="1" i="1" dirty="0"/>
            </a:br>
            <a:r>
              <a:rPr lang="en-US" dirty="0"/>
              <a:t/>
            </a:r>
            <a:br>
              <a:rPr lang="en-US" dirty="0"/>
            </a:br>
            <a:endParaRPr lang="en-US" dirty="0" smtClean="0"/>
          </a:p>
        </p:txBody>
      </p:sp>
      <p:sp>
        <p:nvSpPr>
          <p:cNvPr id="3" name="TextBox 2"/>
          <p:cNvSpPr txBox="1"/>
          <p:nvPr/>
        </p:nvSpPr>
        <p:spPr>
          <a:xfrm>
            <a:off x="0" y="2538805"/>
            <a:ext cx="12192000" cy="1785104"/>
          </a:xfrm>
          <a:prstGeom prst="rect">
            <a:avLst/>
          </a:prstGeom>
          <a:noFill/>
        </p:spPr>
        <p:txBody>
          <a:bodyPr wrap="square" rtlCol="0">
            <a:spAutoFit/>
          </a:bodyPr>
          <a:lstStyle/>
          <a:p>
            <a:pPr algn="ctr"/>
            <a:r>
              <a:rPr lang="en-US" sz="6600" b="1" dirty="0" smtClean="0">
                <a:solidFill>
                  <a:schemeClr val="bg1"/>
                </a:solidFill>
              </a:rPr>
              <a:t>WHY</a:t>
            </a:r>
            <a:r>
              <a:rPr lang="en-US" sz="4400" b="1" dirty="0" smtClean="0">
                <a:solidFill>
                  <a:schemeClr val="bg1"/>
                </a:solidFill>
              </a:rPr>
              <a:t/>
            </a:r>
            <a:br>
              <a:rPr lang="en-US" sz="4400" b="1" dirty="0" smtClean="0">
                <a:solidFill>
                  <a:schemeClr val="bg1"/>
                </a:solidFill>
              </a:rPr>
            </a:br>
            <a:r>
              <a:rPr lang="en-US" sz="4000" dirty="0" smtClean="0">
                <a:solidFill>
                  <a:schemeClr val="bg1"/>
                </a:solidFill>
              </a:rPr>
              <a:t>ARE BEST PRACTICES </a:t>
            </a:r>
            <a:r>
              <a:rPr lang="en-US" sz="4000" dirty="0">
                <a:solidFill>
                  <a:schemeClr val="bg1"/>
                </a:solidFill>
              </a:rPr>
              <a:t>FOR RECRUITMENT SO IMPORTANT?</a:t>
            </a:r>
          </a:p>
        </p:txBody>
      </p:sp>
    </p:spTree>
    <p:extLst>
      <p:ext uri="{BB962C8B-B14F-4D97-AF65-F5344CB8AC3E}">
        <p14:creationId xmlns:p14="http://schemas.microsoft.com/office/powerpoint/2010/main" val="34336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614" y="524949"/>
            <a:ext cx="9230900" cy="6858000"/>
          </a:xfrm>
          <a:prstGeom prst="rect">
            <a:avLst/>
          </a:prstGeom>
        </p:spPr>
      </p:pic>
      <p:sp>
        <p:nvSpPr>
          <p:cNvPr id="9" name="Title 8"/>
          <p:cNvSpPr>
            <a:spLocks noGrp="1"/>
          </p:cNvSpPr>
          <p:nvPr>
            <p:ph type="title"/>
          </p:nvPr>
        </p:nvSpPr>
        <p:spPr>
          <a:xfrm>
            <a:off x="838200" y="51823"/>
            <a:ext cx="10969101" cy="1022350"/>
          </a:xfrm>
        </p:spPr>
        <p:txBody>
          <a:bodyPr/>
          <a:lstStyle/>
          <a:p>
            <a:r>
              <a:rPr lang="en-US" sz="3000" b="1" dirty="0" smtClean="0"/>
              <a:t>WHY ARE BEST PRACTICES FOR RECRUITMENT SO IMPORTANT?</a:t>
            </a:r>
            <a:endParaRPr lang="en-US" sz="3000" b="1" dirty="0"/>
          </a:p>
        </p:txBody>
      </p:sp>
      <p:sp>
        <p:nvSpPr>
          <p:cNvPr id="10" name="Content Placeholder 9"/>
          <p:cNvSpPr>
            <a:spLocks noGrp="1"/>
          </p:cNvSpPr>
          <p:nvPr>
            <p:ph idx="1"/>
          </p:nvPr>
        </p:nvSpPr>
        <p:spPr>
          <a:xfrm>
            <a:off x="838200" y="1363663"/>
            <a:ext cx="9956180" cy="1189966"/>
          </a:xfrm>
        </p:spPr>
        <p:txBody>
          <a:bodyPr/>
          <a:lstStyle/>
          <a:p>
            <a:pPr marL="0" indent="0">
              <a:buNone/>
            </a:pPr>
            <a:r>
              <a:rPr lang="en-US" dirty="0"/>
              <a:t>With fewer students </a:t>
            </a:r>
            <a:r>
              <a:rPr lang="en-US" dirty="0" smtClean="0"/>
              <a:t>to </a:t>
            </a:r>
            <a:r>
              <a:rPr lang="en-US" dirty="0"/>
              <a:t>begin </a:t>
            </a:r>
            <a:r>
              <a:rPr lang="en-US" dirty="0" smtClean="0"/>
              <a:t>with in the applicant pool, and a rising number of other challenges, institutions </a:t>
            </a:r>
            <a:r>
              <a:rPr lang="en-US" dirty="0"/>
              <a:t>and programs are faced with </a:t>
            </a:r>
            <a:r>
              <a:rPr lang="en-US" dirty="0" smtClean="0"/>
              <a:t>significant hurdles when trying to attract </a:t>
            </a:r>
            <a:r>
              <a:rPr lang="en-US" dirty="0"/>
              <a:t>students to meet their admissions goals</a:t>
            </a:r>
            <a:r>
              <a:rPr lang="en-US" dirty="0" smtClean="0"/>
              <a:t>.  </a:t>
            </a:r>
          </a:p>
          <a:p>
            <a:pPr marL="0" indent="0">
              <a:buNone/>
            </a:pPr>
            <a:endParaRPr lang="en-US" dirty="0"/>
          </a:p>
          <a:p>
            <a:endParaRPr lang="en-US" dirty="0"/>
          </a:p>
          <a:p>
            <a:endParaRPr lang="en-US" dirty="0"/>
          </a:p>
          <a:p>
            <a:pPr marL="0" indent="0">
              <a:buNone/>
            </a:pPr>
            <a:endParaRPr lang="en-US" dirty="0"/>
          </a:p>
          <a:p>
            <a:endParaRPr lang="en-US" dirty="0"/>
          </a:p>
        </p:txBody>
      </p:sp>
      <p:sp>
        <p:nvSpPr>
          <p:cNvPr id="4" name="TextBox 3"/>
          <p:cNvSpPr txBox="1"/>
          <p:nvPr/>
        </p:nvSpPr>
        <p:spPr>
          <a:xfrm>
            <a:off x="1884555" y="3332288"/>
            <a:ext cx="10307445" cy="2062103"/>
          </a:xfrm>
          <a:prstGeom prst="rect">
            <a:avLst/>
          </a:prstGeom>
          <a:noFill/>
        </p:spPr>
        <p:txBody>
          <a:bodyPr wrap="square" rtlCol="0">
            <a:spAutoFit/>
          </a:bodyPr>
          <a:lstStyle/>
          <a:p>
            <a:pPr lvl="4"/>
            <a:r>
              <a:rPr lang="en-US" sz="2200" b="1" dirty="0"/>
              <a:t>Navigating without a plan </a:t>
            </a:r>
            <a:r>
              <a:rPr lang="en-US" sz="2200" dirty="0"/>
              <a:t>= wasted </a:t>
            </a:r>
            <a:r>
              <a:rPr lang="en-US" sz="2200" dirty="0" smtClean="0"/>
              <a:t>dollars</a:t>
            </a:r>
          </a:p>
          <a:p>
            <a:pPr lvl="4"/>
            <a:endParaRPr lang="en-US" sz="2200" dirty="0"/>
          </a:p>
          <a:p>
            <a:pPr lvl="4"/>
            <a:r>
              <a:rPr lang="en-US" sz="2200" b="1" dirty="0"/>
              <a:t>Incongruent plan </a:t>
            </a:r>
            <a:r>
              <a:rPr lang="en-US" sz="2200" dirty="0"/>
              <a:t>= wasted dollars, inconsistent </a:t>
            </a:r>
            <a:r>
              <a:rPr lang="en-US" sz="2200" dirty="0" smtClean="0"/>
              <a:t>results</a:t>
            </a:r>
          </a:p>
          <a:p>
            <a:pPr lvl="4"/>
            <a:endParaRPr lang="en-US" sz="2200" dirty="0"/>
          </a:p>
          <a:p>
            <a:pPr lvl="4"/>
            <a:r>
              <a:rPr lang="en-US" sz="2200" b="1" dirty="0"/>
              <a:t>Insufficient plan </a:t>
            </a:r>
            <a:r>
              <a:rPr lang="en-US" sz="2200" dirty="0"/>
              <a:t>= wasted dollars, missed opportunities, </a:t>
            </a:r>
            <a:r>
              <a:rPr lang="en-US" sz="2200" dirty="0" smtClean="0"/>
              <a:t>subpar </a:t>
            </a:r>
            <a:r>
              <a:rPr lang="en-US" sz="2200" dirty="0"/>
              <a:t>results </a:t>
            </a:r>
          </a:p>
          <a:p>
            <a:endParaRPr lang="en-US" dirty="0"/>
          </a:p>
        </p:txBody>
      </p:sp>
      <p:sp>
        <p:nvSpPr>
          <p:cNvPr id="3" name="Slide Number Placeholder 2"/>
          <p:cNvSpPr>
            <a:spLocks noGrp="1"/>
          </p:cNvSpPr>
          <p:nvPr>
            <p:ph type="sldNum" sz="quarter" idx="10"/>
          </p:nvPr>
        </p:nvSpPr>
        <p:spPr/>
        <p:txBody>
          <a:bodyPr/>
          <a:lstStyle/>
          <a:p>
            <a:pPr>
              <a:defRPr/>
            </a:pPr>
            <a:fld id="{D4090CA4-F0BB-44AE-B956-36B9DB324A8E}" type="slidenum">
              <a:rPr lang="en-US" smtClean="0"/>
              <a:pPr>
                <a:defRPr/>
              </a:pPr>
              <a:t>6</a:t>
            </a:fld>
            <a:endParaRPr lang="en-US" dirty="0"/>
          </a:p>
        </p:txBody>
      </p:sp>
    </p:spTree>
    <p:extLst>
      <p:ext uri="{BB962C8B-B14F-4D97-AF65-F5344CB8AC3E}">
        <p14:creationId xmlns:p14="http://schemas.microsoft.com/office/powerpoint/2010/main" val="247351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989" y="-2624817"/>
            <a:ext cx="13584748" cy="10092646"/>
          </a:xfrm>
          <a:prstGeom prst="rect">
            <a:avLst/>
          </a:prstGeom>
        </p:spPr>
      </p:pic>
      <p:sp>
        <p:nvSpPr>
          <p:cNvPr id="5" name="Title 4"/>
          <p:cNvSpPr>
            <a:spLocks noGrp="1"/>
          </p:cNvSpPr>
          <p:nvPr>
            <p:ph type="title"/>
          </p:nvPr>
        </p:nvSpPr>
        <p:spPr>
          <a:xfrm>
            <a:off x="838200" y="0"/>
            <a:ext cx="11353800" cy="1022350"/>
          </a:xfrm>
        </p:spPr>
        <p:txBody>
          <a:bodyPr/>
          <a:lstStyle/>
          <a:p>
            <a:r>
              <a:rPr lang="en-US" sz="3000" b="1" dirty="0"/>
              <a:t>WHY </a:t>
            </a:r>
            <a:r>
              <a:rPr lang="en-US" sz="3000" b="1" dirty="0" smtClean="0"/>
              <a:t>ARE BEST PRACTICES </a:t>
            </a:r>
            <a:r>
              <a:rPr lang="en-US" sz="3000" b="1" dirty="0"/>
              <a:t>FOR RECRUITMENT SO IMPORTANT?</a:t>
            </a:r>
            <a:r>
              <a:rPr lang="en-US" sz="3000" b="1" dirty="0" smtClean="0"/>
              <a:t/>
            </a:r>
            <a:br>
              <a:rPr lang="en-US" sz="3000" b="1" dirty="0" smtClean="0"/>
            </a:br>
            <a:r>
              <a:rPr lang="en-US" sz="2400" dirty="0" smtClean="0">
                <a:solidFill>
                  <a:srgbClr val="892428"/>
                </a:solidFill>
              </a:rPr>
              <a:t>GROWING RECRUITMENT CHALLENGES</a:t>
            </a:r>
            <a:endParaRPr lang="en-US" sz="2400" dirty="0">
              <a:solidFill>
                <a:srgbClr val="892428"/>
              </a:solidFill>
            </a:endParaRPr>
          </a:p>
        </p:txBody>
      </p:sp>
      <p:sp>
        <p:nvSpPr>
          <p:cNvPr id="7" name="Content Placeholder 6"/>
          <p:cNvSpPr txBox="1">
            <a:spLocks noGrp="1"/>
          </p:cNvSpPr>
          <p:nvPr>
            <p:ph idx="1"/>
          </p:nvPr>
        </p:nvSpPr>
        <p:spPr>
          <a:xfrm>
            <a:off x="3512405" y="1557371"/>
            <a:ext cx="10515600" cy="3698448"/>
          </a:xfrm>
          <a:prstGeom prst="rect">
            <a:avLst/>
          </a:prstGeom>
          <a:noFill/>
        </p:spPr>
        <p:txBody>
          <a:bodyPr wrap="square" rtlCol="0">
            <a:spAutoFit/>
          </a:bodyPr>
          <a:lstStyle/>
          <a:p>
            <a:pPr marL="290513" indent="-290513"/>
            <a:r>
              <a:rPr lang="en-US" dirty="0" smtClean="0"/>
              <a:t>Explosion </a:t>
            </a:r>
            <a:r>
              <a:rPr lang="en-US" dirty="0"/>
              <a:t>of competition</a:t>
            </a:r>
          </a:p>
          <a:p>
            <a:pPr marL="285750" indent="-285750">
              <a:buFont typeface="Arial" panose="020B0604020202020204" pitchFamily="34" charset="0"/>
              <a:buChar char="•"/>
            </a:pPr>
            <a:r>
              <a:rPr lang="en-US" dirty="0" smtClean="0"/>
              <a:t>Rising costs of graduate education</a:t>
            </a:r>
          </a:p>
          <a:p>
            <a:pPr marL="285750" indent="-285750"/>
            <a:r>
              <a:rPr lang="en-US" dirty="0" smtClean="0"/>
              <a:t>Student </a:t>
            </a:r>
            <a:r>
              <a:rPr lang="en-US" dirty="0"/>
              <a:t>questioning </a:t>
            </a:r>
            <a:r>
              <a:rPr lang="en-US" dirty="0" smtClean="0"/>
              <a:t>cost/benefit </a:t>
            </a:r>
            <a:r>
              <a:rPr lang="en-US" dirty="0"/>
              <a:t>of </a:t>
            </a:r>
            <a:r>
              <a:rPr lang="en-US" dirty="0" smtClean="0"/>
              <a:t>graduate education</a:t>
            </a:r>
            <a:endParaRPr lang="en-US" dirty="0"/>
          </a:p>
          <a:p>
            <a:pPr marL="285750" indent="-285750">
              <a:buFont typeface="Arial" panose="020B0604020202020204" pitchFamily="34" charset="0"/>
              <a:buChar char="•"/>
            </a:pPr>
            <a:r>
              <a:rPr lang="en-US" dirty="0" smtClean="0"/>
              <a:t>Budget restrictions</a:t>
            </a:r>
          </a:p>
          <a:p>
            <a:pPr marL="285750" indent="-285750"/>
            <a:r>
              <a:rPr lang="en-US" dirty="0" smtClean="0"/>
              <a:t>Political climate</a:t>
            </a:r>
            <a:endParaRPr lang="en-US" dirty="0"/>
          </a:p>
          <a:p>
            <a:pPr marL="285750" indent="-285750"/>
            <a:r>
              <a:rPr lang="en-US" dirty="0" smtClean="0"/>
              <a:t>Lack </a:t>
            </a:r>
            <a:r>
              <a:rPr lang="en-US" dirty="0"/>
              <a:t>of diversity</a:t>
            </a:r>
          </a:p>
          <a:p>
            <a:pPr marL="285750" indent="-285750"/>
            <a:r>
              <a:rPr lang="en-US" dirty="0"/>
              <a:t>Predicting achievement, student success </a:t>
            </a:r>
            <a:r>
              <a:rPr lang="en-US" dirty="0" smtClean="0"/>
              <a:t>and completion</a:t>
            </a:r>
            <a:endParaRPr lang="en-US" dirty="0"/>
          </a:p>
          <a:p>
            <a:pPr marL="285750" indent="-285750">
              <a:buFont typeface="Arial" panose="020B0604020202020204" pitchFamily="34" charset="0"/>
              <a:buChar char="•"/>
            </a:pPr>
            <a:endParaRPr lang="en-US"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912" y="1557371"/>
            <a:ext cx="4393938" cy="2798313"/>
          </a:xfrm>
          <a:prstGeom prst="rect">
            <a:avLst/>
          </a:prstGeom>
        </p:spPr>
      </p:pic>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7</a:t>
            </a:fld>
            <a:endParaRPr lang="en-US" dirty="0"/>
          </a:p>
        </p:txBody>
      </p:sp>
    </p:spTree>
    <p:extLst>
      <p:ext uri="{BB962C8B-B14F-4D97-AF65-F5344CB8AC3E}">
        <p14:creationId xmlns:p14="http://schemas.microsoft.com/office/powerpoint/2010/main" val="4167365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199" y="1235864"/>
            <a:ext cx="11049000" cy="4368800"/>
          </a:xfrm>
        </p:spPr>
        <p:txBody>
          <a:bodyPr/>
          <a:lstStyle/>
          <a:p>
            <a:pPr marL="0" indent="0">
              <a:buNone/>
            </a:pPr>
            <a:r>
              <a:rPr lang="en-US" b="1" dirty="0" smtClean="0"/>
              <a:t>Develop a STRATEGIC enrollment roadmap around </a:t>
            </a:r>
            <a:r>
              <a:rPr lang="en-US" b="1" dirty="0"/>
              <a:t>y</a:t>
            </a:r>
            <a:r>
              <a:rPr lang="en-US" b="1" dirty="0" smtClean="0"/>
              <a:t>our institution’s (or program’s) mission:</a:t>
            </a:r>
            <a:endParaRPr lang="en-US" b="1" dirty="0"/>
          </a:p>
          <a:p>
            <a:pPr lvl="1"/>
            <a:r>
              <a:rPr lang="en-US" dirty="0"/>
              <a:t>Analyze where you are and where you need to be</a:t>
            </a:r>
          </a:p>
          <a:p>
            <a:pPr lvl="1"/>
            <a:r>
              <a:rPr lang="en-US" dirty="0"/>
              <a:t>Set </a:t>
            </a:r>
            <a:r>
              <a:rPr lang="en-US" dirty="0" smtClean="0"/>
              <a:t>enrollment goals</a:t>
            </a:r>
          </a:p>
          <a:p>
            <a:pPr lvl="1"/>
            <a:r>
              <a:rPr lang="en-US" dirty="0" smtClean="0"/>
              <a:t>Build target student profiles</a:t>
            </a:r>
          </a:p>
          <a:p>
            <a:pPr lvl="1"/>
            <a:r>
              <a:rPr lang="en-US" dirty="0" smtClean="0"/>
              <a:t>Develop </a:t>
            </a:r>
            <a:r>
              <a:rPr lang="en-US" dirty="0"/>
              <a:t>strategies for achieving goals</a:t>
            </a:r>
          </a:p>
          <a:p>
            <a:pPr lvl="1"/>
            <a:r>
              <a:rPr lang="en-US" dirty="0"/>
              <a:t>Construct a recruitment toolkit</a:t>
            </a:r>
          </a:p>
          <a:p>
            <a:pPr lvl="1"/>
            <a:r>
              <a:rPr lang="en-US" dirty="0" smtClean="0"/>
              <a:t>Set </a:t>
            </a:r>
            <a:r>
              <a:rPr lang="en-US" dirty="0"/>
              <a:t>strategies into motion</a:t>
            </a:r>
          </a:p>
          <a:p>
            <a:pPr lvl="1"/>
            <a:r>
              <a:rPr lang="en-US" dirty="0"/>
              <a:t>Review annually to make improvements</a:t>
            </a: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019" y="3719180"/>
            <a:ext cx="2772163" cy="2059550"/>
          </a:xfrm>
          <a:prstGeom prst="rect">
            <a:avLst/>
          </a:prstGeom>
        </p:spPr>
      </p:pic>
      <p:sp>
        <p:nvSpPr>
          <p:cNvPr id="2" name="TextBox 1"/>
          <p:cNvSpPr txBox="1"/>
          <p:nvPr/>
        </p:nvSpPr>
        <p:spPr>
          <a:xfrm>
            <a:off x="541400" y="281178"/>
            <a:ext cx="11345799" cy="646331"/>
          </a:xfrm>
          <a:prstGeom prst="rect">
            <a:avLst/>
          </a:prstGeom>
          <a:noFill/>
        </p:spPr>
        <p:txBody>
          <a:bodyPr wrap="square" rtlCol="0">
            <a:spAutoFit/>
          </a:bodyPr>
          <a:lstStyle/>
          <a:p>
            <a:endParaRPr lang="en-US" dirty="0" smtClean="0">
              <a:sym typeface="Wingdings" panose="05000000000000000000" pitchFamily="2" charset="2"/>
            </a:endParaRPr>
          </a:p>
          <a:p>
            <a:endParaRPr lang="en-US" dirty="0">
              <a:sym typeface="Wingdings" panose="05000000000000000000" pitchFamily="2" charset="2"/>
            </a:endParaRPr>
          </a:p>
        </p:txBody>
      </p:sp>
      <p:sp>
        <p:nvSpPr>
          <p:cNvPr id="3" name="Title 2"/>
          <p:cNvSpPr>
            <a:spLocks noGrp="1"/>
          </p:cNvSpPr>
          <p:nvPr>
            <p:ph type="title"/>
          </p:nvPr>
        </p:nvSpPr>
        <p:spPr>
          <a:xfrm>
            <a:off x="838199" y="179388"/>
            <a:ext cx="11353801" cy="1022350"/>
          </a:xfrm>
        </p:spPr>
        <p:txBody>
          <a:bodyPr/>
          <a:lstStyle/>
          <a:p>
            <a:pPr marL="0" indent="0">
              <a:buNone/>
            </a:pPr>
            <a:r>
              <a:rPr lang="en-US" sz="3000" b="1" dirty="0"/>
              <a:t>WHY </a:t>
            </a:r>
            <a:r>
              <a:rPr lang="en-US" sz="3000" b="1" dirty="0" smtClean="0"/>
              <a:t>ARE BEST PRACTICES </a:t>
            </a:r>
            <a:r>
              <a:rPr lang="en-US" sz="3000" b="1" dirty="0"/>
              <a:t>FOR RECRUITMENT SO IMPORTANT?</a:t>
            </a:r>
            <a:br>
              <a:rPr lang="en-US" sz="3000" b="1" dirty="0"/>
            </a:br>
            <a:r>
              <a:rPr lang="en-US" sz="2400" dirty="0" smtClean="0">
                <a:solidFill>
                  <a:srgbClr val="892428"/>
                </a:solidFill>
              </a:rPr>
              <a:t>A STRATEGIC APPROACH</a:t>
            </a:r>
            <a:endParaRPr lang="en-US" sz="2400" dirty="0">
              <a:solidFill>
                <a:srgbClr val="7F2125"/>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075" y="-464190"/>
            <a:ext cx="9785817" cy="727026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9072" y="2960143"/>
            <a:ext cx="2450274" cy="182040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4111" y="2245044"/>
            <a:ext cx="2492529" cy="1851799"/>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25" y="4413885"/>
            <a:ext cx="2772163" cy="2059550"/>
          </a:xfrm>
          <a:prstGeom prst="rect">
            <a:avLst/>
          </a:prstGeom>
        </p:spPr>
      </p:pic>
      <p:sp>
        <p:nvSpPr>
          <p:cNvPr id="5" name="Slide Number Placeholder 4"/>
          <p:cNvSpPr>
            <a:spLocks noGrp="1"/>
          </p:cNvSpPr>
          <p:nvPr>
            <p:ph type="sldNum" sz="quarter" idx="10"/>
          </p:nvPr>
        </p:nvSpPr>
        <p:spPr/>
        <p:txBody>
          <a:bodyPr/>
          <a:lstStyle/>
          <a:p>
            <a:pPr>
              <a:defRPr/>
            </a:pPr>
            <a:fld id="{D4090CA4-F0BB-44AE-B956-36B9DB324A8E}" type="slidenum">
              <a:rPr lang="en-US" smtClean="0"/>
              <a:pPr>
                <a:defRPr/>
              </a:pPr>
              <a:t>8</a:t>
            </a:fld>
            <a:endParaRPr lang="en-US" dirty="0"/>
          </a:p>
        </p:txBody>
      </p:sp>
    </p:spTree>
    <p:extLst>
      <p:ext uri="{BB962C8B-B14F-4D97-AF65-F5344CB8AC3E}">
        <p14:creationId xmlns:p14="http://schemas.microsoft.com/office/powerpoint/2010/main" val="817131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199" y="179388"/>
            <a:ext cx="10969101" cy="1022350"/>
          </a:xfrm>
        </p:spPr>
        <p:txBody>
          <a:bodyPr/>
          <a:lstStyle/>
          <a:p>
            <a:r>
              <a:rPr lang="en-US" sz="3000" b="1" dirty="0" smtClean="0"/>
              <a:t>WHY ARE BEST PRACTICES FOR RECRUITMENT SO IMPORTANT?</a:t>
            </a:r>
            <a:br>
              <a:rPr lang="en-US" sz="3000" b="1" dirty="0" smtClean="0"/>
            </a:br>
            <a:r>
              <a:rPr lang="en-US" sz="2800" dirty="0">
                <a:solidFill>
                  <a:srgbClr val="892428"/>
                </a:solidFill>
              </a:rPr>
              <a:t>A STRATEGIC APPROACH</a:t>
            </a:r>
            <a:endParaRPr lang="en-US" sz="3000" dirty="0"/>
          </a:p>
        </p:txBody>
      </p:sp>
      <p:sp>
        <p:nvSpPr>
          <p:cNvPr id="10" name="Content Placeholder 9"/>
          <p:cNvSpPr>
            <a:spLocks noGrp="1"/>
          </p:cNvSpPr>
          <p:nvPr>
            <p:ph idx="1"/>
          </p:nvPr>
        </p:nvSpPr>
        <p:spPr>
          <a:xfrm>
            <a:off x="771524" y="1201738"/>
            <a:ext cx="9190057" cy="4368800"/>
          </a:xfrm>
        </p:spPr>
        <p:txBody>
          <a:bodyPr/>
          <a:lstStyle/>
          <a:p>
            <a:pPr marL="0" indent="0">
              <a:buNone/>
            </a:pPr>
            <a:r>
              <a:rPr lang="en-US" b="1" dirty="0" smtClean="0"/>
              <a:t>Strategies to Consider for Prospective Applicants:</a:t>
            </a:r>
            <a:endParaRPr lang="en-US" b="1" dirty="0"/>
          </a:p>
          <a:p>
            <a:r>
              <a:rPr lang="en-US" dirty="0" smtClean="0"/>
              <a:t>Use and develop search engine optimization (SEO) to ensure your program can be found from web searches</a:t>
            </a:r>
          </a:p>
          <a:p>
            <a:r>
              <a:rPr lang="en-US" dirty="0" smtClean="0"/>
              <a:t>Develop web pages specifically designed to enhance international</a:t>
            </a:r>
            <a:br>
              <a:rPr lang="en-US" dirty="0" smtClean="0"/>
            </a:br>
            <a:r>
              <a:rPr lang="en-US" dirty="0" smtClean="0"/>
              <a:t>student interest</a:t>
            </a:r>
          </a:p>
          <a:p>
            <a:r>
              <a:rPr lang="en-US" dirty="0" smtClean="0"/>
              <a:t>Ensure program web pages are up-to-date and highlight program benefits effectively</a:t>
            </a:r>
          </a:p>
          <a:p>
            <a:pPr lvl="1">
              <a:buFont typeface="Courier New" panose="02070309020205020404" pitchFamily="49" charset="0"/>
              <a:buChar char="o"/>
            </a:pPr>
            <a:r>
              <a:rPr lang="en-US" sz="1800" dirty="0"/>
              <a:t>Never have long periods of “down time</a:t>
            </a:r>
            <a:r>
              <a:rPr lang="en-US" sz="1800" dirty="0" smtClean="0"/>
              <a:t>”— even </a:t>
            </a:r>
            <a:r>
              <a:rPr lang="en-US" sz="1800" dirty="0"/>
              <a:t>during slower application </a:t>
            </a:r>
            <a:r>
              <a:rPr lang="en-US" sz="1800" dirty="0" smtClean="0"/>
              <a:t>times, prospective students may still be looking for information</a:t>
            </a:r>
            <a:endParaRPr lang="en-US" sz="1800" dirty="0"/>
          </a:p>
          <a:p>
            <a:r>
              <a:rPr lang="en-US" dirty="0" smtClean="0"/>
              <a:t>Make inquiry process as easy and seamless as possible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808" y="1201738"/>
            <a:ext cx="9230900" cy="6858000"/>
          </a:xfrm>
          <a:prstGeom prst="rect">
            <a:avLst/>
          </a:prstGeom>
        </p:spPr>
      </p:pic>
      <p:sp>
        <p:nvSpPr>
          <p:cNvPr id="3" name="Slide Number Placeholder 2"/>
          <p:cNvSpPr>
            <a:spLocks noGrp="1"/>
          </p:cNvSpPr>
          <p:nvPr>
            <p:ph type="sldNum" sz="quarter" idx="10"/>
          </p:nvPr>
        </p:nvSpPr>
        <p:spPr/>
        <p:txBody>
          <a:bodyPr/>
          <a:lstStyle/>
          <a:p>
            <a:pPr>
              <a:defRPr/>
            </a:pPr>
            <a:fld id="{D4090CA4-F0BB-44AE-B956-36B9DB324A8E}" type="slidenum">
              <a:rPr lang="en-US" smtClean="0"/>
              <a:pPr>
                <a:defRPr/>
              </a:pPr>
              <a:t>9</a:t>
            </a:fld>
            <a:endParaRPr lang="en-US" dirty="0"/>
          </a:p>
        </p:txBody>
      </p:sp>
    </p:spTree>
    <p:extLst>
      <p:ext uri="{BB962C8B-B14F-4D97-AF65-F5344CB8AC3E}">
        <p14:creationId xmlns:p14="http://schemas.microsoft.com/office/powerpoint/2010/main" val="2585447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72CA6D-B755-4729-B273-E4FEA0E3301F}" vid="{A2F819D6-5C2B-4455-9733-C8AE6F2FE6EF}"/>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72CA6D-B755-4729-B273-E4FEA0E3301F}" vid="{A2F819D6-5C2B-4455-9733-C8AE6F2FE6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16927</TotalTime>
  <Words>1943</Words>
  <Application>Microsoft Office PowerPoint</Application>
  <PresentationFormat>Widescreen</PresentationFormat>
  <Paragraphs>317</Paragraphs>
  <Slides>31</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Avenir Heavy</vt:lpstr>
      <vt:lpstr>Avenir Light</vt:lpstr>
      <vt:lpstr>Calibri</vt:lpstr>
      <vt:lpstr>Courier New</vt:lpstr>
      <vt:lpstr>Lato</vt:lpstr>
      <vt:lpstr>Verdana</vt:lpstr>
      <vt:lpstr>Wingdings</vt:lpstr>
      <vt:lpstr>2_Office Theme</vt:lpstr>
      <vt:lpstr>1_Office Theme</vt:lpstr>
      <vt:lpstr>Recruitment Best Practices:  Finding Ideal Students for Your Program </vt:lpstr>
      <vt:lpstr>PowerPoint Presentation</vt:lpstr>
      <vt:lpstr>SOME FACTS …</vt:lpstr>
      <vt:lpstr>PowerPoint Presentation</vt:lpstr>
      <vt:lpstr>PowerPoint Presentation</vt:lpstr>
      <vt:lpstr>WHY ARE BEST PRACTICES FOR RECRUITMENT SO IMPORTANT?</vt:lpstr>
      <vt:lpstr>WHY ARE BEST PRACTICES FOR RECRUITMENT SO IMPORTANT? GROWING RECRUITMENT CHALLENGES</vt:lpstr>
      <vt:lpstr>WHY ARE BEST PRACTICES FOR RECRUITMENT SO IMPORTANT? A STRATEGIC APPROACH</vt:lpstr>
      <vt:lpstr>WHY ARE BEST PRACTICES FOR RECRUITMENT SO IMPORTANT? A STRATEGIC APPROACH</vt:lpstr>
      <vt:lpstr>WHY ARE BEST PRACTICES FOR RECRUITMENT SO IMPORTANT? A STRATEGIC APPROACH</vt:lpstr>
      <vt:lpstr>PowerPoint Presentation</vt:lpstr>
      <vt:lpstr>WHO ARE THE STUDENTS YOU ARE LOOKING FOR? STUDENTS ARE KEY</vt:lpstr>
      <vt:lpstr>WHO ARE THE STUDENTS YOU ARE LOOKING FOR? CREATING BRAND AMBASSADORS</vt:lpstr>
      <vt:lpstr>PowerPoint Presentation</vt:lpstr>
      <vt:lpstr>HOW ARE YOU GOING TO REACH PROSPECTIVE STUDENTS? START WITH A SOLID RECRUITMENT PLAN </vt:lpstr>
      <vt:lpstr>PowerPoint Presentation</vt:lpstr>
      <vt:lpstr>PowerPoint Presentation</vt:lpstr>
      <vt:lpstr>WHEN IS THE BEST TIME TO REACH OUT?  NOW!</vt:lpstr>
      <vt:lpstr>PowerPoint Presentation</vt:lpstr>
      <vt:lpstr>WHAT ARE THE MOST IMPORTANT THINGS TO COMMUNICATE? CONNECT WITH STUDENTS ON WHAT MATTERS MOST TO THEM</vt:lpstr>
      <vt:lpstr>WHAT ARE THE MOST IMPORTANT THINGS TO COMMUNICATE? MAKE A CONNECTION</vt:lpstr>
      <vt:lpstr>WHAT ARE THE MOST IMPORTANT THINGS TO COMMUNICATE? BEYOND RECRUITMENT</vt:lpstr>
      <vt:lpstr>PowerPoint Presentation</vt:lpstr>
      <vt:lpstr> </vt:lpstr>
      <vt:lpstr>PowerPoint Presentation</vt:lpstr>
      <vt:lpstr>ONCE YOU HAVE A PLAN FIND YOUR BEST PROSPECTIVE STUDENTS</vt:lpstr>
      <vt:lpstr>PowerPoint Presentation</vt:lpstr>
      <vt:lpstr>ONCE YOU HAVE A PLAN FIND YOUR BEST PROSPECTIVE STUDENTS</vt:lpstr>
      <vt:lpstr>ONCE YOU HAVE A PLAN FIND YOUR BEST PROSPECTIVE STUDENTS</vt:lpstr>
      <vt:lpstr>YOU’VE FOUND YOUR STUDENTS START COMMUNICATING!</vt:lpstr>
      <vt:lpstr>QUESTIONS </vt:lpstr>
    </vt:vector>
  </TitlesOfParts>
  <Company>ETS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Marnie Wielage</dc:creator>
  <cp:lastModifiedBy>Marnie Wielage</cp:lastModifiedBy>
  <cp:revision>150</cp:revision>
  <dcterms:created xsi:type="dcterms:W3CDTF">2019-01-09T19:50:56Z</dcterms:created>
  <dcterms:modified xsi:type="dcterms:W3CDTF">2019-03-12T16:40:07Z</dcterms:modified>
</cp:coreProperties>
</file>